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375" r:id="rId5"/>
    <p:sldId id="421" r:id="rId6"/>
    <p:sldId id="305" r:id="rId7"/>
    <p:sldId id="455" r:id="rId8"/>
    <p:sldId id="456" r:id="rId9"/>
    <p:sldId id="457" r:id="rId10"/>
    <p:sldId id="461" r:id="rId11"/>
    <p:sldId id="425" r:id="rId12"/>
    <p:sldId id="426" r:id="rId13"/>
    <p:sldId id="443" r:id="rId14"/>
    <p:sldId id="298" r:id="rId15"/>
    <p:sldId id="467" r:id="rId16"/>
    <p:sldId id="466" r:id="rId17"/>
    <p:sldId id="465" r:id="rId18"/>
    <p:sldId id="464" r:id="rId19"/>
    <p:sldId id="463" r:id="rId20"/>
    <p:sldId id="470" r:id="rId21"/>
    <p:sldId id="469" r:id="rId22"/>
    <p:sldId id="432" r:id="rId23"/>
    <p:sldId id="471" r:id="rId24"/>
    <p:sldId id="472" r:id="rId25"/>
    <p:sldId id="473" r:id="rId26"/>
    <p:sldId id="476" r:id="rId27"/>
    <p:sldId id="485" r:id="rId28"/>
    <p:sldId id="484" r:id="rId29"/>
    <p:sldId id="486" r:id="rId30"/>
    <p:sldId id="483" r:id="rId31"/>
    <p:sldId id="478" r:id="rId32"/>
    <p:sldId id="477" r:id="rId33"/>
    <p:sldId id="479" r:id="rId34"/>
    <p:sldId id="482" r:id="rId35"/>
    <p:sldId id="480" r:id="rId36"/>
    <p:sldId id="481" r:id="rId37"/>
    <p:sldId id="468" r:id="rId38"/>
    <p:sldId id="475" r:id="rId39"/>
    <p:sldId id="474" r:id="rId40"/>
    <p:sldId id="445" r:id="rId41"/>
    <p:sldId id="453" r:id="rId42"/>
    <p:sldId id="454" r:id="rId43"/>
    <p:sldId id="458" r:id="rId44"/>
    <p:sldId id="48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8E72ABF-47DD-4B61-9A75-D76D4772983F}">
          <p14:sldIdLst>
            <p14:sldId id="375"/>
            <p14:sldId id="421"/>
            <p14:sldId id="305"/>
            <p14:sldId id="455"/>
            <p14:sldId id="456"/>
            <p14:sldId id="457"/>
            <p14:sldId id="461"/>
            <p14:sldId id="425"/>
            <p14:sldId id="426"/>
            <p14:sldId id="443"/>
            <p14:sldId id="298"/>
            <p14:sldId id="467"/>
            <p14:sldId id="466"/>
            <p14:sldId id="465"/>
            <p14:sldId id="464"/>
            <p14:sldId id="463"/>
            <p14:sldId id="470"/>
            <p14:sldId id="469"/>
            <p14:sldId id="432"/>
            <p14:sldId id="471"/>
            <p14:sldId id="472"/>
            <p14:sldId id="473"/>
            <p14:sldId id="476"/>
            <p14:sldId id="485"/>
            <p14:sldId id="484"/>
            <p14:sldId id="486"/>
            <p14:sldId id="483"/>
            <p14:sldId id="478"/>
            <p14:sldId id="477"/>
            <p14:sldId id="479"/>
            <p14:sldId id="482"/>
            <p14:sldId id="480"/>
            <p14:sldId id="481"/>
            <p14:sldId id="468"/>
            <p14:sldId id="475"/>
            <p14:sldId id="474"/>
            <p14:sldId id="445"/>
            <p14:sldId id="453"/>
            <p14:sldId id="454"/>
            <p14:sldId id="458"/>
          </p14:sldIdLst>
        </p14:section>
        <p14:section name="Timeline" id="{C3E2369A-AF60-46A3-A337-2EAA11AA3EF2}">
          <p14:sldIdLst>
            <p14:sldId id="4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7DA1E16-7CB4-0AA4-1373-B556EFFDCD18}" name="Kyle Santos" initials="KS" userId="S::kpsantos@student.apc.edu.ph::98f969b4-9b48-4e29-a547-d7ec7d6d4c7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062"/>
    <a:srgbClr val="15D1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351A9D-063E-4E07-A6A9-BCB52C12E603}" v="22" dt="2024-10-28T12:35:16.309"/>
    <p1510:client id="{AE37BBE2-4234-488F-99D2-EFEC276DC967}" v="239" dt="2024-10-28T14:13:57.595"/>
    <p1510:client id="{B9AE77AA-C798-D2F4-BCC0-754F893634A6}" v="331" dt="2024-10-28T14:47:19.672"/>
    <p1510:client id="{CBD4C99F-6AE4-276F-2944-45553B63660E}" v="641" dt="2024-10-28T14:59:43.925"/>
    <p1510:client id="{D7417ED7-9889-4C38-79D1-170E452E9139}" v="5" dt="2024-10-28T12:34:27.439"/>
    <p1510:client id="{E8998111-F035-EC3B-70FC-FD2AD75ECC60}" v="67" dt="2024-10-28T14:45:29.9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C3739-83DC-4A98-96CF-73D6F9608F85}" type="datetimeFigureOut">
              <a:rPr lang="en-PH" smtClean="0"/>
              <a:t>28/10/2024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C4C32-E77B-4E3D-ACA9-5A6FD34914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3554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9BEE3-425B-C40A-0A7A-2D864F147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F14DB-DB28-418C-7A3B-A059AF5C32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5B8A2A-28A9-B19D-06AA-FB4780D9A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87D16-C67E-7186-1F5C-C55EE52D1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C4C32-E77B-4E3D-ACA9-5A6FD349149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0622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0CAC-EACF-BD8B-D04C-E3C669D7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F2E88F-7159-9FDC-DC62-D0930E275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430B9-F050-1E30-DB7A-571640745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E8848-0995-A85C-B1CE-7BB3562C4C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C4C32-E77B-4E3D-ACA9-5A6FD349149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38636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C4C32-E77B-4E3D-ACA9-5A6FD349149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6548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185E6-E548-4653-A1F2-B5D2AEFC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6824-A55C-4F44-B9CB-109B027241D7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56CE3-2B1B-4B6A-89F0-6E630D1B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9874E-82FC-44A3-82B6-B19657A2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627B-E4D5-2947-8E88-B84039729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3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E23459A-049B-4360-9C10-C4445680EC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68" y="264467"/>
            <a:ext cx="811014" cy="8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0" i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0" i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0" i="0" cap="all" spc="3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E6EAECC-05F5-4080-BFC7-8C409FC352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0368" y="264467"/>
            <a:ext cx="811014" cy="8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0" i="0" cap="all" spc="3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/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2400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8806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latin typeface="+mj-lt"/>
              </a:defRPr>
            </a:lvl1pPr>
            <a:lvl2pPr algn="l">
              <a:defRPr sz="1800">
                <a:latin typeface="+mj-lt"/>
              </a:defRPr>
            </a:lvl2pPr>
            <a:lvl3pPr algn="l">
              <a:defRPr sz="1800">
                <a:latin typeface="+mj-lt"/>
              </a:defRPr>
            </a:lvl3pPr>
            <a:lvl4pPr algn="l">
              <a:defRPr sz="1800">
                <a:latin typeface="+mj-lt"/>
              </a:defRPr>
            </a:lvl4pPr>
            <a:lvl5pPr algn="l"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E583C8-CCA8-BB4A-B8AA-4ED85B62E67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75E4DA3-29DF-4FF9-82FD-353EC78A39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68" y="264467"/>
            <a:ext cx="811014" cy="8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65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latin typeface="+mj-lt"/>
              </a:defRPr>
            </a:lvl1pPr>
            <a:lvl2pPr algn="l">
              <a:defRPr sz="1800">
                <a:latin typeface="+mj-lt"/>
              </a:defRPr>
            </a:lvl2pPr>
            <a:lvl3pPr algn="l">
              <a:defRPr sz="1800">
                <a:latin typeface="+mj-lt"/>
              </a:defRPr>
            </a:lvl3pPr>
            <a:lvl4pPr algn="l">
              <a:defRPr sz="1800">
                <a:latin typeface="+mj-lt"/>
              </a:defRPr>
            </a:lvl4pPr>
            <a:lvl5pPr algn="l"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latin typeface="+mj-lt"/>
              </a:defRPr>
            </a:lvl1pPr>
            <a:lvl2pPr algn="l">
              <a:defRPr sz="1800">
                <a:latin typeface="+mj-lt"/>
              </a:defRPr>
            </a:lvl2pPr>
            <a:lvl3pPr algn="l">
              <a:defRPr sz="1800">
                <a:latin typeface="+mj-lt"/>
              </a:defRPr>
            </a:lvl3pPr>
            <a:lvl4pPr algn="l">
              <a:defRPr sz="1800">
                <a:latin typeface="+mj-lt"/>
              </a:defRPr>
            </a:lvl4pPr>
            <a:lvl5pPr algn="l"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0" i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5923B2-46E8-4C7F-911F-F668F70336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68" y="264467"/>
            <a:ext cx="811014" cy="8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latin typeface="+mj-lt"/>
              </a:defRPr>
            </a:lvl1pPr>
            <a:lvl2pPr algn="l">
              <a:defRPr sz="1800">
                <a:latin typeface="+mj-lt"/>
              </a:defRPr>
            </a:lvl2pPr>
            <a:lvl3pPr algn="l">
              <a:defRPr sz="1800">
                <a:latin typeface="+mj-lt"/>
              </a:defRPr>
            </a:lvl3pPr>
            <a:lvl4pPr algn="l">
              <a:defRPr sz="1800">
                <a:latin typeface="+mj-lt"/>
              </a:defRPr>
            </a:lvl4pPr>
            <a:lvl5pPr algn="l"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latin typeface="+mj-lt"/>
              </a:defRPr>
            </a:lvl1pPr>
            <a:lvl2pPr algn="l">
              <a:defRPr sz="1800">
                <a:latin typeface="+mj-lt"/>
              </a:defRPr>
            </a:lvl2pPr>
            <a:lvl3pPr algn="l">
              <a:defRPr sz="1800">
                <a:latin typeface="+mj-lt"/>
              </a:defRPr>
            </a:lvl3pPr>
            <a:lvl4pPr algn="l">
              <a:defRPr sz="1800">
                <a:latin typeface="+mj-lt"/>
              </a:defRPr>
            </a:lvl4pPr>
            <a:lvl5pPr algn="l"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731914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03A9FE-7621-4A78-942E-BEFA18E8C9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68" y="264467"/>
            <a:ext cx="811014" cy="8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9372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8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8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8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8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8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4790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4450A-D9B9-48C3-AF0A-BFE32CE995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4732" y="264467"/>
            <a:ext cx="811014" cy="8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436" y="365125"/>
            <a:ext cx="9871364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50B47F-73B7-478E-80FF-7D818DAE8E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68" y="264467"/>
            <a:ext cx="811014" cy="8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E37911-4606-482B-9116-F1DBAF36C0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68" y="264467"/>
            <a:ext cx="811014" cy="8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8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8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8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EBE5093-FF57-40F1-9DE0-0014749120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68" y="264467"/>
            <a:ext cx="811014" cy="8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8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8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8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A2B834C-828A-4F53-B1E9-B3DDD20F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8586" y="264467"/>
            <a:ext cx="811014" cy="8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05F3227-2A2C-4188-8D3A-2EDC6E3B8A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68" y="264467"/>
            <a:ext cx="811014" cy="8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TITLE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546B812-7EE9-47E2-9D5B-706234602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68" y="264467"/>
            <a:ext cx="811014" cy="8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764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TITLE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4A45F8D-E7F1-466F-96C6-312B3959D5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8587" y="264467"/>
            <a:ext cx="811014" cy="8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73EFAAB-12DE-41C1-B28F-32EDFD5F9F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68" y="264467"/>
            <a:ext cx="811014" cy="8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29F6F90-18CD-4CF0-BB0E-4EF2C2F39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68" y="264467"/>
            <a:ext cx="811014" cy="8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TITLE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1658836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165883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165883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871764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87720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87720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6622E01-6295-47EA-A301-C9B711E7A6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68" y="264467"/>
            <a:ext cx="811014" cy="8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89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TITLE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55476EB-D52B-48AD-9E0B-02F94D9CE1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4381" y="264467"/>
            <a:ext cx="811014" cy="8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C0ED3D2-0F40-4C1F-8C2C-68724269C8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68" y="264467"/>
            <a:ext cx="811014" cy="8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Content Slide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DBBD1C7-5D32-41FE-A1BF-0B2663BB7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68" y="264467"/>
            <a:ext cx="811014" cy="8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Content overview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DBBD1C7-5D32-41FE-A1BF-0B2663BB7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68" y="264467"/>
            <a:ext cx="811014" cy="8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5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Content Title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DBBD1C7-5D32-41FE-A1BF-0B2663BB7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68" y="264467"/>
            <a:ext cx="811014" cy="811014"/>
          </a:xfrm>
          <a:prstGeom prst="rect">
            <a:avLst/>
          </a:prstGeom>
        </p:spPr>
      </p:pic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63C0458F-D42F-44B8-90A3-DB2AE849986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1627188" y="1854200"/>
            <a:ext cx="10134600" cy="43656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01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8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8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8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2D84FBF-E49F-4FED-A357-7FFEE4876E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2013" y="264467"/>
            <a:ext cx="811014" cy="8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8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8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8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707" r:id="rId6"/>
    <p:sldLayoutId id="2147483708" r:id="rId7"/>
    <p:sldLayoutId id="2147483676" r:id="rId8"/>
    <p:sldLayoutId id="2147483675" r:id="rId9"/>
    <p:sldLayoutId id="2147483709" r:id="rId10"/>
    <p:sldLayoutId id="2147483677" r:id="rId11"/>
    <p:sldLayoutId id="2147483678" r:id="rId12"/>
    <p:sldLayoutId id="2147483679" r:id="rId13"/>
    <p:sldLayoutId id="2147483681" r:id="rId14"/>
    <p:sldLayoutId id="2147483682" r:id="rId15"/>
    <p:sldLayoutId id="2147483686" r:id="rId16"/>
    <p:sldLayoutId id="2147483663" r:id="rId17"/>
    <p:sldLayoutId id="2147483683" r:id="rId18"/>
    <p:sldLayoutId id="2147483685" r:id="rId19"/>
    <p:sldLayoutId id="2147483684" r:id="rId20"/>
    <p:sldLayoutId id="2147483680" r:id="rId21"/>
    <p:sldLayoutId id="2147483691" r:id="rId22"/>
    <p:sldLayoutId id="2147483692" r:id="rId23"/>
    <p:sldLayoutId id="2147483693" r:id="rId24"/>
    <p:sldLayoutId id="2147483694" r:id="rId25"/>
    <p:sldLayoutId id="2147483688" r:id="rId26"/>
    <p:sldLayoutId id="2147483687" r:id="rId27"/>
    <p:sldLayoutId id="2147483689" r:id="rId28"/>
    <p:sldLayoutId id="2147483690" r:id="rId29"/>
    <p:sldLayoutId id="2147483695" r:id="rId30"/>
    <p:sldLayoutId id="2147483696" r:id="rId31"/>
    <p:sldLayoutId id="2147483697" r:id="rId32"/>
    <p:sldLayoutId id="2147483698" r:id="rId33"/>
    <p:sldLayoutId id="2147483667" r:id="rId34"/>
    <p:sldLayoutId id="2147483703" r:id="rId35"/>
    <p:sldLayoutId id="2147483704" r:id="rId36"/>
    <p:sldLayoutId id="2147483705" r:id="rId37"/>
    <p:sldLayoutId id="2147483706" r:id="rId38"/>
    <p:sldLayoutId id="2147483668" r:id="rId39"/>
    <p:sldLayoutId id="2147483700" r:id="rId40"/>
    <p:sldLayoutId id="2147483699" r:id="rId41"/>
    <p:sldLayoutId id="2147483701" r:id="rId42"/>
    <p:sldLayoutId id="2147483702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APC-SoCIT/APC-2024-2025-T2-10-Chambers-of-the-Burning-Ashes-System" TargetMode="Externa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000"/>
                    </a14:imgEffect>
                  </a14:imgLayer>
                </a14:imgProps>
              </a:ext>
            </a:extLst>
          </a:blip>
          <a:srcRect l="4" r="4"/>
          <a:stretch/>
        </p:blipFill>
        <p:spPr>
          <a:xfrm>
            <a:off x="1134319" y="0"/>
            <a:ext cx="11057681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0EE8E8-C3C7-461B-A013-1C48DEFD1FA9}"/>
              </a:ext>
            </a:extLst>
          </p:cNvPr>
          <p:cNvSpPr/>
          <p:nvPr/>
        </p:nvSpPr>
        <p:spPr>
          <a:xfrm>
            <a:off x="1134319" y="0"/>
            <a:ext cx="11057681" cy="6858000"/>
          </a:xfrm>
          <a:prstGeom prst="rect">
            <a:avLst/>
          </a:prstGeom>
          <a:solidFill>
            <a:srgbClr val="02306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6"/>
            <a:ext cx="4179375" cy="356462"/>
          </a:xfrm>
        </p:spPr>
        <p:txBody>
          <a:bodyPr/>
          <a:lstStyle/>
          <a:p>
            <a:r>
              <a:rPr lang="en-US" b="0">
                <a:latin typeface="+mj-lt"/>
              </a:rPr>
              <a:t>Team </a:t>
            </a:r>
            <a:r>
              <a:rPr lang="en-US" b="0" err="1">
                <a:latin typeface="+mj-lt"/>
              </a:rPr>
              <a:t>Phishda</a:t>
            </a:r>
            <a:endParaRPr lang="id-ID" b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>
            <a:normAutofit fontScale="90000"/>
          </a:bodyPr>
          <a:lstStyle/>
          <a:p>
            <a:r>
              <a:rPr lang="en-US" sz="5400">
                <a:solidFill>
                  <a:srgbClr val="FFFFFF"/>
                </a:solidFill>
                <a:latin typeface="Calibri Light"/>
                <a:cs typeface="Calibri Light"/>
              </a:rPr>
              <a:t>Chambers of the Burning Ashes System</a:t>
            </a:r>
            <a:br>
              <a:rPr lang="en-US" sz="5400">
                <a:solidFill>
                  <a:srgbClr val="FFFFFF"/>
                </a:solidFill>
                <a:latin typeface="Calibri Light"/>
                <a:cs typeface="Calibri Light"/>
              </a:rPr>
            </a:br>
            <a:r>
              <a:rPr lang="en-US" sz="5400">
                <a:solidFill>
                  <a:srgbClr val="FFFFFF"/>
                </a:solidFill>
                <a:latin typeface="Calibri Light"/>
                <a:cs typeface="Calibri Light"/>
              </a:rPr>
              <a:t>(</a:t>
            </a:r>
            <a:r>
              <a:rPr lang="en-US" sz="5400" err="1">
                <a:solidFill>
                  <a:srgbClr val="FFFFFF"/>
                </a:solidFill>
                <a:latin typeface="Calibri Light"/>
                <a:cs typeface="Calibri Light"/>
              </a:rPr>
              <a:t>Cbas</a:t>
            </a:r>
            <a:r>
              <a:rPr lang="en-US" sz="5400">
                <a:solidFill>
                  <a:srgbClr val="FFFFFF"/>
                </a:solidFill>
                <a:latin typeface="Calibri Light"/>
                <a:cs typeface="Calibri Light"/>
              </a:rPr>
              <a:t>)</a:t>
            </a:r>
            <a:endParaRPr lang="en-US" sz="54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-50" t="6955" r="1"/>
          <a:stretch/>
        </p:blipFill>
        <p:spPr>
          <a:xfrm>
            <a:off x="1136073" y="-1"/>
            <a:ext cx="11055927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/>
              <a:t>Team </a:t>
            </a:r>
            <a:r>
              <a:rPr lang="en-US" err="1"/>
              <a:t>phishda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15790"/>
            <a:ext cx="5683045" cy="2387600"/>
          </a:xfrm>
        </p:spPr>
        <p:txBody>
          <a:bodyPr>
            <a:normAutofit/>
          </a:bodyPr>
          <a:lstStyle/>
          <a:p>
            <a:r>
              <a:rPr lang="en-US"/>
              <a:t>Data Flow Diagram</a:t>
            </a:r>
          </a:p>
        </p:txBody>
      </p:sp>
    </p:spTree>
    <p:extLst>
      <p:ext uri="{BB962C8B-B14F-4D97-AF65-F5344CB8AC3E}">
        <p14:creationId xmlns:p14="http://schemas.microsoft.com/office/powerpoint/2010/main" val="2504580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909" y="328097"/>
            <a:ext cx="10134369" cy="1002552"/>
          </a:xfrm>
        </p:spPr>
        <p:txBody>
          <a:bodyPr/>
          <a:lstStyle/>
          <a:p>
            <a:r>
              <a:rPr lang="en-US" dirty="0"/>
              <a:t>DATA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FLOW </a:t>
            </a:r>
            <a:r>
              <a:rPr lang="en-US" dirty="0">
                <a:latin typeface="+mj-lt"/>
              </a:rPr>
              <a:t>Diagram</a:t>
            </a:r>
            <a:r>
              <a:rPr lang="en-US" dirty="0"/>
              <a:t> </a:t>
            </a:r>
            <a:endParaRPr lang="en-US" dirty="0">
              <a:latin typeface="+mj-lt"/>
            </a:endParaRPr>
          </a:p>
        </p:txBody>
      </p:sp>
      <p:pic>
        <p:nvPicPr>
          <p:cNvPr id="3" name="Picture 2" descr="A diagram of a burning system&#10;&#10;Description automatically generated">
            <a:extLst>
              <a:ext uri="{FF2B5EF4-FFF2-40B4-BE49-F238E27FC236}">
                <a16:creationId xmlns:a16="http://schemas.microsoft.com/office/drawing/2014/main" id="{9C842D76-510A-F86D-B302-340E5521C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2214562"/>
            <a:ext cx="98679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84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909" y="328097"/>
            <a:ext cx="10134369" cy="1002552"/>
          </a:xfrm>
        </p:spPr>
        <p:txBody>
          <a:bodyPr/>
          <a:lstStyle/>
          <a:p>
            <a:r>
              <a:rPr lang="en-US" dirty="0"/>
              <a:t>DATA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FLOW </a:t>
            </a:r>
            <a:r>
              <a:rPr lang="en-US" dirty="0">
                <a:latin typeface="+mj-lt"/>
              </a:rPr>
              <a:t>Diagram</a:t>
            </a:r>
            <a:r>
              <a:rPr lang="en-US" dirty="0"/>
              <a:t> </a:t>
            </a:r>
            <a:endParaRPr lang="en-US" dirty="0">
              <a:latin typeface="+mj-lt"/>
            </a:endParaRPr>
          </a:p>
        </p:txBody>
      </p:sp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2D6A70E5-C326-071E-4F07-D30DDF56B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1562615"/>
            <a:ext cx="90868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30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909" y="328097"/>
            <a:ext cx="10134369" cy="1002552"/>
          </a:xfrm>
        </p:spPr>
        <p:txBody>
          <a:bodyPr/>
          <a:lstStyle/>
          <a:p>
            <a:r>
              <a:rPr lang="en-US" dirty="0"/>
              <a:t>DATA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FLOW </a:t>
            </a:r>
            <a:r>
              <a:rPr lang="en-US" dirty="0">
                <a:latin typeface="+mj-lt"/>
              </a:rPr>
              <a:t>Diagram</a:t>
            </a:r>
            <a:r>
              <a:rPr lang="en-US" dirty="0"/>
              <a:t> </a:t>
            </a:r>
            <a:endParaRPr lang="en-US" dirty="0">
              <a:latin typeface="+mj-lt"/>
            </a:endParaRPr>
          </a:p>
        </p:txBody>
      </p:sp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B2B685FC-7385-62EB-C85D-B521DB4B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524" y="2266178"/>
            <a:ext cx="8466953" cy="23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44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909" y="328097"/>
            <a:ext cx="10134369" cy="1002552"/>
          </a:xfrm>
        </p:spPr>
        <p:txBody>
          <a:bodyPr/>
          <a:lstStyle/>
          <a:p>
            <a:r>
              <a:rPr lang="en-US" dirty="0"/>
              <a:t>DATA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FLOW </a:t>
            </a:r>
            <a:r>
              <a:rPr lang="en-US" dirty="0">
                <a:latin typeface="+mj-lt"/>
              </a:rPr>
              <a:t>Diagram</a:t>
            </a:r>
            <a:r>
              <a:rPr lang="en-US" dirty="0"/>
              <a:t> </a:t>
            </a:r>
            <a:endParaRPr lang="en-US" dirty="0">
              <a:latin typeface="+mj-lt"/>
            </a:endParaRPr>
          </a:p>
        </p:txBody>
      </p:sp>
      <p:pic>
        <p:nvPicPr>
          <p:cNvPr id="2" name="Picture 1" descr="A diagram of a letter&#10;&#10;Description automatically generated">
            <a:extLst>
              <a:ext uri="{FF2B5EF4-FFF2-40B4-BE49-F238E27FC236}">
                <a16:creationId xmlns:a16="http://schemas.microsoft.com/office/drawing/2014/main" id="{3F767474-CBD7-6FC7-9677-D85E90288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77" y="1818709"/>
            <a:ext cx="8989541" cy="323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39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909" y="328097"/>
            <a:ext cx="10134369" cy="1002552"/>
          </a:xfrm>
        </p:spPr>
        <p:txBody>
          <a:bodyPr/>
          <a:lstStyle/>
          <a:p>
            <a:r>
              <a:rPr lang="en-US" dirty="0"/>
              <a:t>DATA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FLOW </a:t>
            </a:r>
            <a:r>
              <a:rPr lang="en-US" dirty="0">
                <a:latin typeface="+mj-lt"/>
              </a:rPr>
              <a:t>Diagram</a:t>
            </a:r>
            <a:r>
              <a:rPr lang="en-US" dirty="0"/>
              <a:t> </a:t>
            </a:r>
            <a:endParaRPr lang="en-US" dirty="0">
              <a:latin typeface="+mj-lt"/>
            </a:endParaRPr>
          </a:p>
        </p:txBody>
      </p:sp>
      <p:pic>
        <p:nvPicPr>
          <p:cNvPr id="2" name="Picture 1" descr="A diagram of a account&#10;&#10;Description automatically generated">
            <a:extLst>
              <a:ext uri="{FF2B5EF4-FFF2-40B4-BE49-F238E27FC236}">
                <a16:creationId xmlns:a16="http://schemas.microsoft.com/office/drawing/2014/main" id="{2FB35A7E-59CE-7DA9-054D-FFACDDB72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590675"/>
            <a:ext cx="73914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10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909" y="328097"/>
            <a:ext cx="10134369" cy="1002552"/>
          </a:xfrm>
        </p:spPr>
        <p:txBody>
          <a:bodyPr/>
          <a:lstStyle/>
          <a:p>
            <a:r>
              <a:rPr lang="en-US" dirty="0"/>
              <a:t>DATA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FLOW </a:t>
            </a:r>
            <a:r>
              <a:rPr lang="en-US" dirty="0">
                <a:latin typeface="+mj-lt"/>
              </a:rPr>
              <a:t>Diagram</a:t>
            </a:r>
            <a:r>
              <a:rPr lang="en-US" dirty="0"/>
              <a:t> </a:t>
            </a:r>
            <a:endParaRPr lang="en-US" dirty="0">
              <a:latin typeface="+mj-lt"/>
            </a:endParaRPr>
          </a:p>
        </p:txBody>
      </p:sp>
      <p:pic>
        <p:nvPicPr>
          <p:cNvPr id="2" name="Picture 1" descr="A diagram of a data flow&#10;&#10;Description automatically generated">
            <a:extLst>
              <a:ext uri="{FF2B5EF4-FFF2-40B4-BE49-F238E27FC236}">
                <a16:creationId xmlns:a16="http://schemas.microsoft.com/office/drawing/2014/main" id="{A9FA7B02-27C7-81DD-91E7-5534A5459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3" y="728662"/>
            <a:ext cx="78390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21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909" y="328097"/>
            <a:ext cx="10134369" cy="1002552"/>
          </a:xfrm>
        </p:spPr>
        <p:txBody>
          <a:bodyPr/>
          <a:lstStyle/>
          <a:p>
            <a:r>
              <a:rPr lang="en-US" dirty="0"/>
              <a:t>DATA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FLOW </a:t>
            </a:r>
            <a:r>
              <a:rPr lang="en-US" dirty="0">
                <a:latin typeface="+mj-lt"/>
              </a:rPr>
              <a:t>Diagram</a:t>
            </a:r>
            <a:r>
              <a:rPr lang="en-US" dirty="0"/>
              <a:t> </a:t>
            </a:r>
            <a:endParaRPr lang="en-US" dirty="0">
              <a:latin typeface="+mj-lt"/>
            </a:endParaRPr>
          </a:p>
        </p:txBody>
      </p:sp>
      <p:pic>
        <p:nvPicPr>
          <p:cNvPr id="2" name="Picture 1" descr="A diagram of a record&#10;&#10;Description automatically generated">
            <a:extLst>
              <a:ext uri="{FF2B5EF4-FFF2-40B4-BE49-F238E27FC236}">
                <a16:creationId xmlns:a16="http://schemas.microsoft.com/office/drawing/2014/main" id="{1FE25626-478A-9104-1A5F-17A0F293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24" y="1246230"/>
            <a:ext cx="6128952" cy="435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909" y="328097"/>
            <a:ext cx="10134369" cy="1002552"/>
          </a:xfrm>
        </p:spPr>
        <p:txBody>
          <a:bodyPr/>
          <a:lstStyle/>
          <a:p>
            <a:r>
              <a:rPr lang="en-US" dirty="0"/>
              <a:t>DATA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FLOW </a:t>
            </a:r>
            <a:r>
              <a:rPr lang="en-US" dirty="0">
                <a:latin typeface="+mj-lt"/>
              </a:rPr>
              <a:t>Diagram</a:t>
            </a:r>
            <a:r>
              <a:rPr lang="en-US" dirty="0"/>
              <a:t> </a:t>
            </a:r>
            <a:endParaRPr lang="en-US" dirty="0">
              <a:latin typeface="+mj-lt"/>
            </a:endParaRPr>
          </a:p>
        </p:txBody>
      </p:sp>
      <p:pic>
        <p:nvPicPr>
          <p:cNvPr id="2" name="Picture 1" descr="A diagram of a data flow&#10;&#10;Description automatically generated">
            <a:extLst>
              <a:ext uri="{FF2B5EF4-FFF2-40B4-BE49-F238E27FC236}">
                <a16:creationId xmlns:a16="http://schemas.microsoft.com/office/drawing/2014/main" id="{E09AA055-EC62-1E6E-67C5-BE5B713E5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59" y="1327321"/>
            <a:ext cx="8571986" cy="532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31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-50" t="6955" r="1"/>
          <a:stretch/>
        </p:blipFill>
        <p:spPr>
          <a:xfrm>
            <a:off x="1136073" y="-1"/>
            <a:ext cx="11055927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/>
              <a:t>Team </a:t>
            </a:r>
            <a:r>
              <a:rPr lang="en-US" err="1"/>
              <a:t>phishda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574844" cy="2387600"/>
          </a:xfrm>
        </p:spPr>
        <p:txBody>
          <a:bodyPr>
            <a:normAutofit fontScale="90000"/>
          </a:bodyPr>
          <a:lstStyle/>
          <a:p>
            <a:r>
              <a:rPr lang="en-US" sz="6000"/>
              <a:t>Use case &amp; Fully Dressed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96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9A0AE-22F1-40C4-9702-87782C7C79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808697-9697-427E-935F-B13AC5D323E2}"/>
              </a:ext>
            </a:extLst>
          </p:cNvPr>
          <p:cNvSpPr/>
          <p:nvPr/>
        </p:nvSpPr>
        <p:spPr>
          <a:xfrm>
            <a:off x="1914868" y="1866977"/>
            <a:ext cx="568036" cy="56803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>
                <a:solidFill>
                  <a:srgbClr val="023062"/>
                </a:solidFill>
              </a:rPr>
              <a:t>1</a:t>
            </a:r>
          </a:p>
        </p:txBody>
      </p:sp>
      <p:sp>
        <p:nvSpPr>
          <p:cNvPr id="13" name="Text Placeholder 249">
            <a:extLst>
              <a:ext uri="{FF2B5EF4-FFF2-40B4-BE49-F238E27FC236}">
                <a16:creationId xmlns:a16="http://schemas.microsoft.com/office/drawing/2014/main" id="{73A192F4-AFE5-48AE-8002-4A50FFE923C7}"/>
              </a:ext>
            </a:extLst>
          </p:cNvPr>
          <p:cNvSpPr txBox="1">
            <a:spLocks/>
          </p:cNvSpPr>
          <p:nvPr/>
        </p:nvSpPr>
        <p:spPr>
          <a:xfrm>
            <a:off x="2699166" y="1825076"/>
            <a:ext cx="3995036" cy="3650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cap="all">
                <a:cs typeface="Calibri"/>
              </a:rPr>
              <a:t>Brief summary of </a:t>
            </a:r>
            <a:r>
              <a:rPr lang="en-US" sz="1800" cap="all" err="1">
                <a:cs typeface="Calibri"/>
              </a:rPr>
              <a:t>Cbas</a:t>
            </a:r>
            <a:endParaRPr lang="en-US" sz="1800" cap="all">
              <a:cs typeface="Calibri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118F166-1A84-4CB5-9F9A-166313E1B2C8}"/>
              </a:ext>
            </a:extLst>
          </p:cNvPr>
          <p:cNvSpPr/>
          <p:nvPr/>
        </p:nvSpPr>
        <p:spPr>
          <a:xfrm>
            <a:off x="1914867" y="2684142"/>
            <a:ext cx="568036" cy="56803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>
                <a:solidFill>
                  <a:srgbClr val="023062"/>
                </a:solidFill>
              </a:rPr>
              <a:t>2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5FFB690-FB2F-4D3E-98F2-B4910680C1BB}"/>
              </a:ext>
            </a:extLst>
          </p:cNvPr>
          <p:cNvSpPr/>
          <p:nvPr/>
        </p:nvSpPr>
        <p:spPr>
          <a:xfrm>
            <a:off x="1725995" y="3388332"/>
            <a:ext cx="945779" cy="56803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>
                <a:solidFill>
                  <a:srgbClr val="023062"/>
                </a:solidFill>
              </a:rPr>
              <a:t>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EA2BA3-7DE8-138E-8E8B-5CD810E1F373}"/>
              </a:ext>
            </a:extLst>
          </p:cNvPr>
          <p:cNvSpPr/>
          <p:nvPr/>
        </p:nvSpPr>
        <p:spPr>
          <a:xfrm>
            <a:off x="1886112" y="4518892"/>
            <a:ext cx="568036" cy="56803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5400" b="1" i="1">
                <a:solidFill>
                  <a:srgbClr val="023062"/>
                </a:solidFill>
              </a:rPr>
              <a:t>4</a:t>
            </a:r>
            <a:endParaRPr lang="en-US"/>
          </a:p>
        </p:txBody>
      </p:sp>
      <p:sp>
        <p:nvSpPr>
          <p:cNvPr id="8" name="Text Placeholder 249">
            <a:extLst>
              <a:ext uri="{FF2B5EF4-FFF2-40B4-BE49-F238E27FC236}">
                <a16:creationId xmlns:a16="http://schemas.microsoft.com/office/drawing/2014/main" id="{3E7DC4CF-98EC-43CC-94BF-3D4E0588315C}"/>
              </a:ext>
            </a:extLst>
          </p:cNvPr>
          <p:cNvSpPr txBox="1">
            <a:spLocks/>
          </p:cNvSpPr>
          <p:nvPr/>
        </p:nvSpPr>
        <p:spPr>
          <a:xfrm>
            <a:off x="2670532" y="3495077"/>
            <a:ext cx="3995036" cy="3650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cap="all" dirty="0">
                <a:cs typeface="Calibri"/>
              </a:rPr>
              <a:t>objectives</a:t>
            </a:r>
          </a:p>
        </p:txBody>
      </p:sp>
      <p:sp>
        <p:nvSpPr>
          <p:cNvPr id="5" name="Text Placeholder 249">
            <a:extLst>
              <a:ext uri="{FF2B5EF4-FFF2-40B4-BE49-F238E27FC236}">
                <a16:creationId xmlns:a16="http://schemas.microsoft.com/office/drawing/2014/main" id="{5CEEF803-6281-CA59-091C-AC8C57D675C9}"/>
              </a:ext>
            </a:extLst>
          </p:cNvPr>
          <p:cNvSpPr txBox="1">
            <a:spLocks/>
          </p:cNvSpPr>
          <p:nvPr/>
        </p:nvSpPr>
        <p:spPr>
          <a:xfrm>
            <a:off x="2670229" y="2683531"/>
            <a:ext cx="3995036" cy="3650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cap="all" dirty="0">
                <a:cs typeface="Calibri"/>
              </a:rPr>
              <a:t>Comments Matrix</a:t>
            </a:r>
          </a:p>
        </p:txBody>
      </p:sp>
      <p:sp>
        <p:nvSpPr>
          <p:cNvPr id="6" name="Text Placeholder 249">
            <a:extLst>
              <a:ext uri="{FF2B5EF4-FFF2-40B4-BE49-F238E27FC236}">
                <a16:creationId xmlns:a16="http://schemas.microsoft.com/office/drawing/2014/main" id="{431EBC03-6D1E-7F88-00D8-FDB701C83D46}"/>
              </a:ext>
            </a:extLst>
          </p:cNvPr>
          <p:cNvSpPr txBox="1">
            <a:spLocks/>
          </p:cNvSpPr>
          <p:nvPr/>
        </p:nvSpPr>
        <p:spPr>
          <a:xfrm>
            <a:off x="2670230" y="4439026"/>
            <a:ext cx="3995036" cy="3650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cap="all" dirty="0">
                <a:cs typeface="Calibri"/>
              </a:rPr>
              <a:t>Data Flow Diagram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D6DE7E-8040-13AF-C93F-18DCBA9D02F1}"/>
              </a:ext>
            </a:extLst>
          </p:cNvPr>
          <p:cNvSpPr/>
          <p:nvPr/>
        </p:nvSpPr>
        <p:spPr>
          <a:xfrm>
            <a:off x="1915048" y="5309828"/>
            <a:ext cx="568036" cy="56803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5400" b="1" i="1" dirty="0">
                <a:solidFill>
                  <a:srgbClr val="023062"/>
                </a:solidFill>
                <a:cs typeface="Calibri"/>
              </a:rPr>
              <a:t>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B003D3-2CEC-D5A8-A362-5A7A0098D7AD}"/>
              </a:ext>
            </a:extLst>
          </p:cNvPr>
          <p:cNvSpPr/>
          <p:nvPr/>
        </p:nvSpPr>
        <p:spPr>
          <a:xfrm>
            <a:off x="7032372" y="1724892"/>
            <a:ext cx="568036" cy="56803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5400" b="1" i="1" dirty="0">
                <a:solidFill>
                  <a:srgbClr val="023062"/>
                </a:solidFill>
                <a:cs typeface="Calibri"/>
              </a:rPr>
              <a:t>6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BCDEFE3-B8F8-3AF9-227B-98CCA1482E74}"/>
              </a:ext>
            </a:extLst>
          </p:cNvPr>
          <p:cNvSpPr/>
          <p:nvPr/>
        </p:nvSpPr>
        <p:spPr>
          <a:xfrm>
            <a:off x="7046491" y="2580132"/>
            <a:ext cx="568036" cy="56803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5400" b="1" i="1" dirty="0">
                <a:solidFill>
                  <a:srgbClr val="023062"/>
                </a:solidFill>
                <a:cs typeface="Calibri"/>
              </a:rPr>
              <a:t>7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009F50F-1F8B-1789-45FA-39D3172BCC82}"/>
              </a:ext>
            </a:extLst>
          </p:cNvPr>
          <p:cNvSpPr/>
          <p:nvPr/>
        </p:nvSpPr>
        <p:spPr>
          <a:xfrm>
            <a:off x="7036846" y="3467525"/>
            <a:ext cx="568036" cy="56803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5400" b="1" i="1" dirty="0">
                <a:solidFill>
                  <a:srgbClr val="023062"/>
                </a:solidFill>
                <a:cs typeface="Calibri"/>
              </a:rPr>
              <a:t>8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BE893B-AA1D-D84F-1FCD-2B28AF450319}"/>
              </a:ext>
            </a:extLst>
          </p:cNvPr>
          <p:cNvSpPr/>
          <p:nvPr/>
        </p:nvSpPr>
        <p:spPr>
          <a:xfrm>
            <a:off x="7036845" y="4422436"/>
            <a:ext cx="568036" cy="56803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5400" b="1" i="1" dirty="0">
                <a:solidFill>
                  <a:srgbClr val="023062"/>
                </a:solidFill>
                <a:cs typeface="Calibri"/>
              </a:rPr>
              <a:t>9</a:t>
            </a:r>
          </a:p>
        </p:txBody>
      </p:sp>
      <p:sp>
        <p:nvSpPr>
          <p:cNvPr id="16" name="Text Placeholder 249">
            <a:extLst>
              <a:ext uri="{FF2B5EF4-FFF2-40B4-BE49-F238E27FC236}">
                <a16:creationId xmlns:a16="http://schemas.microsoft.com/office/drawing/2014/main" id="{F939E7D6-3FA7-797F-71B4-E65D192892CE}"/>
              </a:ext>
            </a:extLst>
          </p:cNvPr>
          <p:cNvSpPr txBox="1">
            <a:spLocks/>
          </p:cNvSpPr>
          <p:nvPr/>
        </p:nvSpPr>
        <p:spPr>
          <a:xfrm>
            <a:off x="7608761" y="4419735"/>
            <a:ext cx="3995036" cy="3650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cap="all" dirty="0">
                <a:cs typeface="Calibri"/>
              </a:rPr>
              <a:t>group contributions</a:t>
            </a:r>
          </a:p>
        </p:txBody>
      </p:sp>
      <p:sp>
        <p:nvSpPr>
          <p:cNvPr id="17" name="Text Placeholder 249">
            <a:extLst>
              <a:ext uri="{FF2B5EF4-FFF2-40B4-BE49-F238E27FC236}">
                <a16:creationId xmlns:a16="http://schemas.microsoft.com/office/drawing/2014/main" id="{E7F82873-A8C4-15AB-E9E6-ECEA856AEE26}"/>
              </a:ext>
            </a:extLst>
          </p:cNvPr>
          <p:cNvSpPr txBox="1">
            <a:spLocks/>
          </p:cNvSpPr>
          <p:nvPr/>
        </p:nvSpPr>
        <p:spPr>
          <a:xfrm>
            <a:off x="7608762" y="1776849"/>
            <a:ext cx="3995036" cy="3650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cap="all" dirty="0">
                <a:cs typeface="Calibri"/>
              </a:rPr>
              <a:t>activity flow diagram</a:t>
            </a:r>
          </a:p>
        </p:txBody>
      </p:sp>
      <p:sp>
        <p:nvSpPr>
          <p:cNvPr id="19" name="Text Placeholder 249">
            <a:extLst>
              <a:ext uri="{FF2B5EF4-FFF2-40B4-BE49-F238E27FC236}">
                <a16:creationId xmlns:a16="http://schemas.microsoft.com/office/drawing/2014/main" id="{C4FAABD2-DCE3-4FF0-57EE-E3D8E95C0AB2}"/>
              </a:ext>
            </a:extLst>
          </p:cNvPr>
          <p:cNvSpPr txBox="1">
            <a:spLocks/>
          </p:cNvSpPr>
          <p:nvPr/>
        </p:nvSpPr>
        <p:spPr>
          <a:xfrm>
            <a:off x="7608761" y="3493760"/>
            <a:ext cx="3995036" cy="3650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cap="all" dirty="0">
                <a:cs typeface="Calibri"/>
              </a:rPr>
              <a:t>prototype</a:t>
            </a:r>
          </a:p>
        </p:txBody>
      </p:sp>
      <p:sp>
        <p:nvSpPr>
          <p:cNvPr id="20" name="Text Placeholder 249">
            <a:extLst>
              <a:ext uri="{FF2B5EF4-FFF2-40B4-BE49-F238E27FC236}">
                <a16:creationId xmlns:a16="http://schemas.microsoft.com/office/drawing/2014/main" id="{962A72CE-AB5B-37D5-567A-7666C3AF03B5}"/>
              </a:ext>
            </a:extLst>
          </p:cNvPr>
          <p:cNvSpPr txBox="1">
            <a:spLocks/>
          </p:cNvSpPr>
          <p:nvPr/>
        </p:nvSpPr>
        <p:spPr>
          <a:xfrm>
            <a:off x="7599116" y="2606368"/>
            <a:ext cx="3995036" cy="3650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cap="all" dirty="0">
                <a:cs typeface="Calibri"/>
              </a:rPr>
              <a:t>Entity relationship diagram</a:t>
            </a:r>
          </a:p>
        </p:txBody>
      </p:sp>
      <p:sp>
        <p:nvSpPr>
          <p:cNvPr id="22" name="Text Placeholder 249">
            <a:extLst>
              <a:ext uri="{FF2B5EF4-FFF2-40B4-BE49-F238E27FC236}">
                <a16:creationId xmlns:a16="http://schemas.microsoft.com/office/drawing/2014/main" id="{A1A4399A-381D-2B8A-8468-98A33AC3199B}"/>
              </a:ext>
            </a:extLst>
          </p:cNvPr>
          <p:cNvSpPr txBox="1">
            <a:spLocks/>
          </p:cNvSpPr>
          <p:nvPr/>
        </p:nvSpPr>
        <p:spPr>
          <a:xfrm>
            <a:off x="2670229" y="5307127"/>
            <a:ext cx="3995036" cy="3650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cap="all" dirty="0">
                <a:cs typeface="Calibri"/>
              </a:rPr>
              <a:t>Use Case &amp; fully dressed</a:t>
            </a:r>
          </a:p>
        </p:txBody>
      </p:sp>
    </p:spTree>
    <p:extLst>
      <p:ext uri="{BB962C8B-B14F-4D97-AF65-F5344CB8AC3E}">
        <p14:creationId xmlns:p14="http://schemas.microsoft.com/office/powerpoint/2010/main" val="333185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517" y="148"/>
            <a:ext cx="10134369" cy="1002552"/>
          </a:xfrm>
        </p:spPr>
        <p:txBody>
          <a:bodyPr/>
          <a:lstStyle/>
          <a:p>
            <a:r>
              <a:rPr lang="en-US"/>
              <a:t>USE CASE DIAGRAM</a:t>
            </a: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9470ED38-1EC5-6522-804C-DE4D9E1F9E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7" r="4056" b="-167"/>
          <a:stretch/>
        </p:blipFill>
        <p:spPr>
          <a:xfrm>
            <a:off x="3542215" y="998137"/>
            <a:ext cx="5252051" cy="565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6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3327" y="1215490"/>
            <a:ext cx="2668700" cy="1002552"/>
          </a:xfrm>
        </p:spPr>
        <p:txBody>
          <a:bodyPr/>
          <a:lstStyle/>
          <a:p>
            <a:r>
              <a:rPr lang="en-US"/>
              <a:t>Fully dressed used case</a:t>
            </a:r>
          </a:p>
        </p:txBody>
      </p:sp>
      <p:pic>
        <p:nvPicPr>
          <p:cNvPr id="5" name="Picture 4" descr="A white sheet of paper with black text&#10;&#10;Description automatically generated">
            <a:extLst>
              <a:ext uri="{FF2B5EF4-FFF2-40B4-BE49-F238E27FC236}">
                <a16:creationId xmlns:a16="http://schemas.microsoft.com/office/drawing/2014/main" id="{47ABBF8F-E4CC-AB96-5A68-42F59CF21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037" y="118097"/>
            <a:ext cx="4202937" cy="5705476"/>
          </a:xfrm>
          <a:prstGeom prst="rect">
            <a:avLst/>
          </a:prstGeom>
        </p:spPr>
      </p:pic>
      <p:pic>
        <p:nvPicPr>
          <p:cNvPr id="6" name="Picture 5" descr="A white rectangular object with black numbers&#10;&#10;Description automatically generated">
            <a:extLst>
              <a:ext uri="{FF2B5EF4-FFF2-40B4-BE49-F238E27FC236}">
                <a16:creationId xmlns:a16="http://schemas.microsoft.com/office/drawing/2014/main" id="{A84E9641-2548-F1DE-2F59-3236D22A3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801" y="5825442"/>
            <a:ext cx="4270577" cy="67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02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3327" y="1215490"/>
            <a:ext cx="2668700" cy="1002552"/>
          </a:xfrm>
        </p:spPr>
        <p:txBody>
          <a:bodyPr/>
          <a:lstStyle/>
          <a:p>
            <a:r>
              <a:rPr lang="en-US"/>
              <a:t>Fully dressed used case</a:t>
            </a:r>
          </a:p>
        </p:txBody>
      </p:sp>
      <p:pic>
        <p:nvPicPr>
          <p:cNvPr id="6" name="Picture 5" descr="A white sheet of paper with black text&#10;&#10;Description automatically generated">
            <a:extLst>
              <a:ext uri="{FF2B5EF4-FFF2-40B4-BE49-F238E27FC236}">
                <a16:creationId xmlns:a16="http://schemas.microsoft.com/office/drawing/2014/main" id="{2F13F357-2895-3BA0-D7EF-270D8AF26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329" y="234628"/>
            <a:ext cx="4772025" cy="582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EFBAC0-5BD1-DCBF-A53D-D621C7405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092" y="5807115"/>
            <a:ext cx="4453842" cy="8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28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3327" y="1215490"/>
            <a:ext cx="2668700" cy="1002552"/>
          </a:xfrm>
        </p:spPr>
        <p:txBody>
          <a:bodyPr/>
          <a:lstStyle/>
          <a:p>
            <a:r>
              <a:rPr lang="en-US"/>
              <a:t>Fully dressed used case</a:t>
            </a:r>
          </a:p>
        </p:txBody>
      </p:sp>
      <p:pic>
        <p:nvPicPr>
          <p:cNvPr id="2" name="Picture 1" descr="A white sheet of paper with text&#10;&#10;Description automatically generated">
            <a:extLst>
              <a:ext uri="{FF2B5EF4-FFF2-40B4-BE49-F238E27FC236}">
                <a16:creationId xmlns:a16="http://schemas.microsoft.com/office/drawing/2014/main" id="{C354C986-4AD6-18C0-A0EC-3B36ED4BA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449" y="169219"/>
            <a:ext cx="4791075" cy="5400675"/>
          </a:xfrm>
          <a:prstGeom prst="rect">
            <a:avLst/>
          </a:prstGeom>
        </p:spPr>
      </p:pic>
      <p:pic>
        <p:nvPicPr>
          <p:cNvPr id="3" name="Picture 2" descr="A white board with black text&#10;&#10;Description automatically generated">
            <a:extLst>
              <a:ext uri="{FF2B5EF4-FFF2-40B4-BE49-F238E27FC236}">
                <a16:creationId xmlns:a16="http://schemas.microsoft.com/office/drawing/2014/main" id="{66B9B870-2703-F5EC-EA6D-91E71667A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967" y="5558138"/>
            <a:ext cx="4792039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85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3327" y="1215490"/>
            <a:ext cx="2668700" cy="1002552"/>
          </a:xfrm>
        </p:spPr>
        <p:txBody>
          <a:bodyPr/>
          <a:lstStyle/>
          <a:p>
            <a:r>
              <a:rPr lang="en-US"/>
              <a:t>Fully dressed used case</a:t>
            </a:r>
          </a:p>
        </p:txBody>
      </p:sp>
      <p:pic>
        <p:nvPicPr>
          <p:cNvPr id="3" name="Picture 2" descr="A white sheet with black text&#10;&#10;Description automatically generated">
            <a:extLst>
              <a:ext uri="{FF2B5EF4-FFF2-40B4-BE49-F238E27FC236}">
                <a16:creationId xmlns:a16="http://schemas.microsoft.com/office/drawing/2014/main" id="{46269A9B-72ED-0BD7-DE0B-B6F600732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893" y="769295"/>
            <a:ext cx="5282516" cy="459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40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3327" y="1215490"/>
            <a:ext cx="2668700" cy="1002552"/>
          </a:xfrm>
        </p:spPr>
        <p:txBody>
          <a:bodyPr/>
          <a:lstStyle/>
          <a:p>
            <a:r>
              <a:rPr lang="en-US"/>
              <a:t>Fully dressed used case</a:t>
            </a:r>
          </a:p>
        </p:txBody>
      </p:sp>
      <p:pic>
        <p:nvPicPr>
          <p:cNvPr id="4" name="Picture 3" descr="A white sheet with black text&#10;&#10;Description automatically generated">
            <a:extLst>
              <a:ext uri="{FF2B5EF4-FFF2-40B4-BE49-F238E27FC236}">
                <a16:creationId xmlns:a16="http://schemas.microsoft.com/office/drawing/2014/main" id="{091E42D6-D1C7-F692-5435-2E12492FE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006" y="554982"/>
            <a:ext cx="5351000" cy="52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79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3327" y="1215490"/>
            <a:ext cx="2668700" cy="1002552"/>
          </a:xfrm>
        </p:spPr>
        <p:txBody>
          <a:bodyPr/>
          <a:lstStyle/>
          <a:p>
            <a:r>
              <a:rPr lang="en-US"/>
              <a:t>Fully dressed used case</a:t>
            </a:r>
          </a:p>
        </p:txBody>
      </p:sp>
      <p:pic>
        <p:nvPicPr>
          <p:cNvPr id="2" name="Picture 1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8247331D-F208-740B-796C-C653A3E62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30" y="481494"/>
            <a:ext cx="6605406" cy="1959618"/>
          </a:xfrm>
          <a:prstGeom prst="rect">
            <a:avLst/>
          </a:prstGeom>
        </p:spPr>
      </p:pic>
      <p:pic>
        <p:nvPicPr>
          <p:cNvPr id="3" name="Picture 2" descr="A white sheet with black text&#10;&#10;Description automatically generated">
            <a:extLst>
              <a:ext uri="{FF2B5EF4-FFF2-40B4-BE49-F238E27FC236}">
                <a16:creationId xmlns:a16="http://schemas.microsoft.com/office/drawing/2014/main" id="{9EFAD593-FEB5-E411-3A58-63B429163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88" y="2442017"/>
            <a:ext cx="6643627" cy="357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05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-50" t="6955" r="1"/>
          <a:stretch/>
        </p:blipFill>
        <p:spPr>
          <a:xfrm>
            <a:off x="1136073" y="-1"/>
            <a:ext cx="11055927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/>
              <a:t>Team </a:t>
            </a:r>
            <a:r>
              <a:rPr lang="en-US" err="1"/>
              <a:t>phishda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574844" cy="2387600"/>
          </a:xfrm>
        </p:spPr>
        <p:txBody>
          <a:bodyPr>
            <a:normAutofit/>
          </a:bodyPr>
          <a:lstStyle/>
          <a:p>
            <a:r>
              <a:rPr lang="en-US" sz="6000"/>
              <a:t>Activity Diagram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76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1217" y="109024"/>
            <a:ext cx="2804398" cy="1002552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Swimlane</a:t>
            </a:r>
          </a:p>
        </p:txBody>
      </p:sp>
      <p:pic>
        <p:nvPicPr>
          <p:cNvPr id="5" name="Picture 4" descr="A diagram of a product&#10;&#10;Description automatically generated">
            <a:extLst>
              <a:ext uri="{FF2B5EF4-FFF2-40B4-BE49-F238E27FC236}">
                <a16:creationId xmlns:a16="http://schemas.microsoft.com/office/drawing/2014/main" id="{6736E9E1-BD5C-AEA3-9777-ECC5034C9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34" y="1112141"/>
            <a:ext cx="10872723" cy="516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73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1217" y="109024"/>
            <a:ext cx="2668700" cy="1002552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Swimlane</a:t>
            </a:r>
          </a:p>
        </p:txBody>
      </p:sp>
      <p:pic>
        <p:nvPicPr>
          <p:cNvPr id="3" name="Picture 2" descr="A diagram of a data flow&#10;&#10;Description automatically generated">
            <a:extLst>
              <a:ext uri="{FF2B5EF4-FFF2-40B4-BE49-F238E27FC236}">
                <a16:creationId xmlns:a16="http://schemas.microsoft.com/office/drawing/2014/main" id="{D2964713-92DC-297A-ED4A-C84D11082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94" y="1859332"/>
            <a:ext cx="94773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82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9197" y="462872"/>
            <a:ext cx="10134369" cy="756098"/>
          </a:xfrm>
        </p:spPr>
        <p:txBody>
          <a:bodyPr/>
          <a:lstStyle/>
          <a:p>
            <a:r>
              <a:rPr lang="en-US">
                <a:cs typeface="Calibri Light"/>
              </a:rPr>
              <a:t>Meet the Team</a:t>
            </a:r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12D668-94A8-96F1-DA40-79B2D984739B}"/>
              </a:ext>
            </a:extLst>
          </p:cNvPr>
          <p:cNvGrpSpPr/>
          <p:nvPr/>
        </p:nvGrpSpPr>
        <p:grpSpPr>
          <a:xfrm>
            <a:off x="1371726" y="2568113"/>
            <a:ext cx="7190233" cy="3042098"/>
            <a:chOff x="1899696" y="2209131"/>
            <a:chExt cx="8259550" cy="323051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B9A94B-485F-0592-D981-0FAB7B82E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7489" y="2209131"/>
              <a:ext cx="2215104" cy="220505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032" name="Picture 8" descr="No description available.">
              <a:extLst>
                <a:ext uri="{FF2B5EF4-FFF2-40B4-BE49-F238E27FC236}">
                  <a16:creationId xmlns:a16="http://schemas.microsoft.com/office/drawing/2014/main" id="{72D380FC-E6AE-33BC-FBAB-0BB2628908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3" t="3405" r="3689" b="41277"/>
            <a:stretch/>
          </p:blipFill>
          <p:spPr bwMode="auto">
            <a:xfrm>
              <a:off x="1899696" y="2331500"/>
              <a:ext cx="2392384" cy="221510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BF6A0D-7D47-AC41-C06C-5C9FFCB8B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8592" y="2209131"/>
              <a:ext cx="2215103" cy="221510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2" name="Title 2">
              <a:extLst>
                <a:ext uri="{FF2B5EF4-FFF2-40B4-BE49-F238E27FC236}">
                  <a16:creationId xmlns:a16="http://schemas.microsoft.com/office/drawing/2014/main" id="{6A2DF27F-7116-0813-C70C-35875C1BEA72}"/>
                </a:ext>
              </a:extLst>
            </p:cNvPr>
            <p:cNvSpPr txBox="1">
              <a:spLocks/>
            </p:cNvSpPr>
            <p:nvPr/>
          </p:nvSpPr>
          <p:spPr>
            <a:xfrm>
              <a:off x="2247081" y="4744720"/>
              <a:ext cx="1867718" cy="378358"/>
            </a:xfrm>
            <a:prstGeom prst="rect">
              <a:avLst/>
            </a:prstGeom>
          </p:spPr>
          <p:txBody>
            <a:bodyPr vert="horz" lIns="0" tIns="45720" rIns="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500" b="0" i="0" kern="1200" cap="all" baseline="0">
                  <a:solidFill>
                    <a:schemeClr val="accent4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>
                  <a:cs typeface="Calibri Light"/>
                </a:rPr>
                <a:t>Jacob De Villa </a:t>
              </a:r>
              <a:endParaRPr lang="en-US" sz="2000" b="1"/>
            </a:p>
          </p:txBody>
        </p:sp>
        <p:sp>
          <p:nvSpPr>
            <p:cNvPr id="15" name="Title 2">
              <a:extLst>
                <a:ext uri="{FF2B5EF4-FFF2-40B4-BE49-F238E27FC236}">
                  <a16:creationId xmlns:a16="http://schemas.microsoft.com/office/drawing/2014/main" id="{0DA6D7E6-CB18-C290-A460-F42828DCB886}"/>
                </a:ext>
              </a:extLst>
            </p:cNvPr>
            <p:cNvSpPr txBox="1">
              <a:spLocks/>
            </p:cNvSpPr>
            <p:nvPr/>
          </p:nvSpPr>
          <p:spPr>
            <a:xfrm>
              <a:off x="4792774" y="4853120"/>
              <a:ext cx="2386740" cy="586526"/>
            </a:xfrm>
            <a:prstGeom prst="rect">
              <a:avLst/>
            </a:prstGeom>
          </p:spPr>
          <p:txBody>
            <a:bodyPr vert="horz" lIns="0" tIns="45720" rIns="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500" b="0" i="0" kern="1200" cap="all" baseline="0">
                  <a:solidFill>
                    <a:schemeClr val="accent4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>
                  <a:cs typeface="Calibri Light"/>
                </a:rPr>
                <a:t>Janson </a:t>
              </a:r>
              <a:r>
                <a:rPr lang="en-US" sz="2000" b="1" err="1">
                  <a:cs typeface="Calibri Light"/>
                </a:rPr>
                <a:t>crisostomo</a:t>
              </a:r>
              <a:r>
                <a:rPr lang="en-US" sz="2000" b="1">
                  <a:cs typeface="Calibri Light"/>
                </a:rPr>
                <a:t> </a:t>
              </a:r>
              <a:r>
                <a:rPr lang="en-US" sz="2000" b="1" err="1">
                  <a:cs typeface="Calibri Light"/>
                </a:rPr>
                <a:t>Pagharion</a:t>
              </a:r>
              <a:endParaRPr lang="en-US" sz="2000" b="1"/>
            </a:p>
          </p:txBody>
        </p:sp>
        <p:sp>
          <p:nvSpPr>
            <p:cNvPr id="16" name="Title 2">
              <a:extLst>
                <a:ext uri="{FF2B5EF4-FFF2-40B4-BE49-F238E27FC236}">
                  <a16:creationId xmlns:a16="http://schemas.microsoft.com/office/drawing/2014/main" id="{8E44BD90-07F9-A231-777A-8C0E16453645}"/>
                </a:ext>
              </a:extLst>
            </p:cNvPr>
            <p:cNvSpPr txBox="1">
              <a:spLocks/>
            </p:cNvSpPr>
            <p:nvPr/>
          </p:nvSpPr>
          <p:spPr>
            <a:xfrm>
              <a:off x="8626059" y="4964227"/>
              <a:ext cx="1533187" cy="378357"/>
            </a:xfrm>
            <a:prstGeom prst="rect">
              <a:avLst/>
            </a:prstGeom>
          </p:spPr>
          <p:txBody>
            <a:bodyPr vert="horz" lIns="0" tIns="45720" rIns="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500" b="0" i="0" kern="1200" cap="all" baseline="0">
                  <a:solidFill>
                    <a:schemeClr val="accent4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>
                  <a:cs typeface="Calibri Light"/>
                </a:rPr>
                <a:t>David Naldo</a:t>
              </a:r>
              <a:endParaRPr lang="en-US" sz="2000" b="1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BD2F2BF-DEA4-325F-1F8D-6C7BEC2F6F1A}"/>
              </a:ext>
            </a:extLst>
          </p:cNvPr>
          <p:cNvSpPr/>
          <p:nvPr/>
        </p:nvSpPr>
        <p:spPr>
          <a:xfrm>
            <a:off x="759468" y="2015456"/>
            <a:ext cx="3152841" cy="56803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>
                <a:solidFill>
                  <a:srgbClr val="023062"/>
                </a:solidFill>
              </a:rPr>
              <a:t>TEAM LEADER/Backend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5EA66C-4A46-77FB-253E-ECFE46911331}"/>
              </a:ext>
            </a:extLst>
          </p:cNvPr>
          <p:cNvSpPr/>
          <p:nvPr/>
        </p:nvSpPr>
        <p:spPr>
          <a:xfrm>
            <a:off x="3451863" y="1915603"/>
            <a:ext cx="2855612" cy="568036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>
                <a:solidFill>
                  <a:srgbClr val="023062"/>
                </a:solidFill>
              </a:rPr>
              <a:t>Documentations/Frontend Developer</a:t>
            </a:r>
          </a:p>
        </p:txBody>
      </p:sp>
      <p:pic>
        <p:nvPicPr>
          <p:cNvPr id="7" name="Picture 6" descr="A logo with a fish and a fishing pole&#10;&#10;Description automatically generated">
            <a:extLst>
              <a:ext uri="{FF2B5EF4-FFF2-40B4-BE49-F238E27FC236}">
                <a16:creationId xmlns:a16="http://schemas.microsoft.com/office/drawing/2014/main" id="{DC2D1268-E81C-7330-1671-B6C7A3861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613" y="7725"/>
            <a:ext cx="1552584" cy="1552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AD776B-8B37-CCB6-5509-0E4CFBB57FF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67" r="3567"/>
          <a:stretch/>
        </p:blipFill>
        <p:spPr>
          <a:xfrm>
            <a:off x="9151434" y="2565726"/>
            <a:ext cx="1928327" cy="20764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5F2DA3-3675-BB3D-3DE3-C5DEC55C8F8A}"/>
              </a:ext>
            </a:extLst>
          </p:cNvPr>
          <p:cNvSpPr txBox="1"/>
          <p:nvPr/>
        </p:nvSpPr>
        <p:spPr>
          <a:xfrm>
            <a:off x="8823616" y="1839841"/>
            <a:ext cx="2696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>
                <a:solidFill>
                  <a:srgbClr val="023062"/>
                </a:solidFill>
              </a:rPr>
              <a:t>Documentations/Bac</a:t>
            </a:r>
            <a:r>
              <a:rPr lang="en-US" b="1" i="1">
                <a:solidFill>
                  <a:srgbClr val="023062"/>
                </a:solidFill>
              </a:rPr>
              <a:t>kend Developer</a:t>
            </a:r>
            <a:endParaRPr lang="en-US" sz="1800" b="1" i="1">
              <a:solidFill>
                <a:srgbClr val="02306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4F39FB-EB85-811D-9170-539EAC3B540E}"/>
              </a:ext>
            </a:extLst>
          </p:cNvPr>
          <p:cNvSpPr txBox="1"/>
          <p:nvPr/>
        </p:nvSpPr>
        <p:spPr>
          <a:xfrm>
            <a:off x="6089938" y="1560309"/>
            <a:ext cx="28648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>
                <a:solidFill>
                  <a:srgbClr val="023062"/>
                </a:solidFill>
              </a:rPr>
              <a:t>Team Representative/Front</a:t>
            </a:r>
            <a:r>
              <a:rPr lang="en-US" b="1" i="1">
                <a:solidFill>
                  <a:srgbClr val="023062"/>
                </a:solidFill>
              </a:rPr>
              <a:t>end Developer</a:t>
            </a:r>
            <a:endParaRPr lang="en-US" sz="1800" b="1" i="1">
              <a:solidFill>
                <a:srgbClr val="023062"/>
              </a:solidFill>
            </a:endParaRP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CC1F6566-8F89-FF38-CAFC-7F57050EB72A}"/>
              </a:ext>
            </a:extLst>
          </p:cNvPr>
          <p:cNvSpPr txBox="1">
            <a:spLocks/>
          </p:cNvSpPr>
          <p:nvPr/>
        </p:nvSpPr>
        <p:spPr>
          <a:xfrm>
            <a:off x="9745067" y="5290195"/>
            <a:ext cx="1334694" cy="356290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cs typeface="Calibri Light"/>
              </a:rPr>
              <a:t>Kyle Philippe santos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625297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1217" y="109024"/>
            <a:ext cx="2804398" cy="1002552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Swimlane</a:t>
            </a:r>
          </a:p>
        </p:txBody>
      </p:sp>
      <p:pic>
        <p:nvPicPr>
          <p:cNvPr id="2" name="Picture 1" descr="A diagram of a flowchart&#10;&#10;Description automatically generated">
            <a:extLst>
              <a:ext uri="{FF2B5EF4-FFF2-40B4-BE49-F238E27FC236}">
                <a16:creationId xmlns:a16="http://schemas.microsoft.com/office/drawing/2014/main" id="{BA0B4A18-672D-D005-CF7D-19D121AAE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82" y="1111554"/>
            <a:ext cx="8733904" cy="514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65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1217" y="109024"/>
            <a:ext cx="2804398" cy="1002552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Swimlane</a:t>
            </a:r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FB384FBC-1DCC-D75E-774A-00E64879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91" y="1367360"/>
            <a:ext cx="10076406" cy="500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56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1217" y="109024"/>
            <a:ext cx="2804398" cy="1002552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Swimlane</a:t>
            </a:r>
          </a:p>
        </p:txBody>
      </p:sp>
      <p:pic>
        <p:nvPicPr>
          <p:cNvPr id="3" name="Picture 2" descr="A diagram of a flowchart&#10;&#10;Description automatically generated">
            <a:extLst>
              <a:ext uri="{FF2B5EF4-FFF2-40B4-BE49-F238E27FC236}">
                <a16:creationId xmlns:a16="http://schemas.microsoft.com/office/drawing/2014/main" id="{11506E72-7EB0-973E-A30E-C730BE6A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86" y="1343612"/>
            <a:ext cx="10076537" cy="50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3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1217" y="109024"/>
            <a:ext cx="2804398" cy="1002552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Swimlane</a:t>
            </a:r>
          </a:p>
        </p:txBody>
      </p:sp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66FC2C86-7C9A-DC44-F644-67BB36A0A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733" y="1367425"/>
            <a:ext cx="8133792" cy="496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43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-50" t="6955" r="1"/>
          <a:stretch/>
        </p:blipFill>
        <p:spPr>
          <a:xfrm>
            <a:off x="1136073" y="-1"/>
            <a:ext cx="11055927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/>
              <a:t>Team </a:t>
            </a:r>
            <a:r>
              <a:rPr lang="en-US" err="1"/>
              <a:t>phishda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075895" cy="2387600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Entity Relationship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440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435" y="710922"/>
            <a:ext cx="5922645" cy="1002552"/>
          </a:xfrm>
        </p:spPr>
        <p:txBody>
          <a:bodyPr/>
          <a:lstStyle/>
          <a:p>
            <a:r>
              <a:rPr lang="en-US" dirty="0"/>
              <a:t>Entity Relationship Diagram</a:t>
            </a:r>
            <a:endParaRPr lang="en-US" dirty="0">
              <a:cs typeface="Calibri Light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DFDE885-5925-9528-BB8B-5D0A321A7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831" y="1712679"/>
            <a:ext cx="3581286" cy="424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17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-50" t="6955" r="1"/>
          <a:stretch/>
        </p:blipFill>
        <p:spPr>
          <a:xfrm>
            <a:off x="1136073" y="-1"/>
            <a:ext cx="11055927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/>
              <a:t>Team </a:t>
            </a:r>
            <a:r>
              <a:rPr lang="en-US" err="1"/>
              <a:t>phishda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/>
              <a:t>Prototype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22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3E69B71-5849-7541-ADEA-D19838B3C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7160" y="158215"/>
            <a:ext cx="7569692" cy="1209940"/>
          </a:xfrm>
        </p:spPr>
        <p:txBody>
          <a:bodyPr>
            <a:noAutofit/>
          </a:bodyPr>
          <a:lstStyle/>
          <a:p>
            <a:r>
              <a:rPr lang="en-US" sz="4000">
                <a:cs typeface="Calibri Light"/>
              </a:rPr>
              <a:t>Technology Stack</a:t>
            </a:r>
            <a:endParaRPr lang="en-US"/>
          </a:p>
        </p:txBody>
      </p:sp>
      <p:pic>
        <p:nvPicPr>
          <p:cNvPr id="16386" name="Picture 2" descr="Nextcloud | Free apps for Android and iOS">
            <a:extLst>
              <a:ext uri="{FF2B5EF4-FFF2-40B4-BE49-F238E27FC236}">
                <a16:creationId xmlns:a16="http://schemas.microsoft.com/office/drawing/2014/main" id="{6ED05C4E-80A7-2711-9835-2B22DB90A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30" y="5317486"/>
            <a:ext cx="1004958" cy="99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JavaScript logo - download.">
            <a:extLst>
              <a:ext uri="{FF2B5EF4-FFF2-40B4-BE49-F238E27FC236}">
                <a16:creationId xmlns:a16="http://schemas.microsoft.com/office/drawing/2014/main" id="{BEDA5354-3E2A-ED87-6834-D632375C7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298" y="2000050"/>
            <a:ext cx="983532" cy="111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sseract Ocr Png Image Transparent Png Free Download - vrogue.co">
            <a:extLst>
              <a:ext uri="{FF2B5EF4-FFF2-40B4-BE49-F238E27FC236}">
                <a16:creationId xmlns:a16="http://schemas.microsoft.com/office/drawing/2014/main" id="{9A0DCBF5-CBD5-DC27-8A10-B3DC49B09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0" t="6986" r="6897" b="7942"/>
          <a:stretch/>
        </p:blipFill>
        <p:spPr bwMode="auto">
          <a:xfrm>
            <a:off x="8674716" y="5333764"/>
            <a:ext cx="1436599" cy="96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What is CSS in Web Development">
            <a:extLst>
              <a:ext uri="{FF2B5EF4-FFF2-40B4-BE49-F238E27FC236}">
                <a16:creationId xmlns:a16="http://schemas.microsoft.com/office/drawing/2014/main" id="{DA70D56E-9449-2B16-A014-A77469EEB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8" t="-1" r="16850" b="-4232"/>
          <a:stretch/>
        </p:blipFill>
        <p:spPr bwMode="auto">
          <a:xfrm>
            <a:off x="3408279" y="1850446"/>
            <a:ext cx="1329896" cy="128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Visual Studio Code Logo PNG Transparent &amp; SVG Vector - Freebie Supply">
            <a:extLst>
              <a:ext uri="{FF2B5EF4-FFF2-40B4-BE49-F238E27FC236}">
                <a16:creationId xmlns:a16="http://schemas.microsoft.com/office/drawing/2014/main" id="{3855F2EF-7388-3809-2604-7A4BFAC68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852" y="1923892"/>
            <a:ext cx="1134463" cy="114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Logo Microsoft Teams PNG transparents - StickPNG">
            <a:extLst>
              <a:ext uri="{FF2B5EF4-FFF2-40B4-BE49-F238E27FC236}">
                <a16:creationId xmlns:a16="http://schemas.microsoft.com/office/drawing/2014/main" id="{0A122C4A-71E4-0AEB-CB19-3D09DB4BE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21984" r="18876" b="17204"/>
          <a:stretch/>
        </p:blipFill>
        <p:spPr bwMode="auto">
          <a:xfrm>
            <a:off x="6267635" y="1987310"/>
            <a:ext cx="1203590" cy="120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GitHub logo PNG transparent image download, size: 1280x1156px">
            <a:extLst>
              <a:ext uri="{FF2B5EF4-FFF2-40B4-BE49-F238E27FC236}">
                <a16:creationId xmlns:a16="http://schemas.microsoft.com/office/drawing/2014/main" id="{D27D7BDB-4913-0525-B368-135CA9B4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86" y="1981976"/>
            <a:ext cx="1098377" cy="99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spberry Pi Logo-01 - WEWALAB 電創坊">
            <a:extLst>
              <a:ext uri="{FF2B5EF4-FFF2-40B4-BE49-F238E27FC236}">
                <a16:creationId xmlns:a16="http://schemas.microsoft.com/office/drawing/2014/main" id="{F28BD183-276F-8BFD-44FA-1BD7147D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33" y="5100380"/>
            <a:ext cx="1329897" cy="132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jango | Next Software">
            <a:extLst>
              <a:ext uri="{FF2B5EF4-FFF2-40B4-BE49-F238E27FC236}">
                <a16:creationId xmlns:a16="http://schemas.microsoft.com/office/drawing/2014/main" id="{6F4C8004-CEB3-2C43-2555-A19FEC9651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0" t="-1573" r="24726" b="-685"/>
          <a:stretch/>
        </p:blipFill>
        <p:spPr bwMode="auto">
          <a:xfrm>
            <a:off x="1331113" y="5252047"/>
            <a:ext cx="983532" cy="99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stinger Web Hosting Review: Everything You Need to Know">
            <a:extLst>
              <a:ext uri="{FF2B5EF4-FFF2-40B4-BE49-F238E27FC236}">
                <a16:creationId xmlns:a16="http://schemas.microsoft.com/office/drawing/2014/main" id="{5C0BD519-399F-141A-99D2-77C974568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627" y="5335768"/>
            <a:ext cx="985398" cy="9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ython – Logos Download">
            <a:extLst>
              <a:ext uri="{FF2B5EF4-FFF2-40B4-BE49-F238E27FC236}">
                <a16:creationId xmlns:a16="http://schemas.microsoft.com/office/drawing/2014/main" id="{E3EC41DF-6941-732E-CCB6-96B150641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946" y="5217416"/>
            <a:ext cx="1032133" cy="102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ue elephant head with white outline on black background&#10;&#10;Description automatically generated">
            <a:extLst>
              <a:ext uri="{FF2B5EF4-FFF2-40B4-BE49-F238E27FC236}">
                <a16:creationId xmlns:a16="http://schemas.microsoft.com/office/drawing/2014/main" id="{504C2F16-6DF9-3292-40BC-86DA9B326B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24375" y="4973342"/>
            <a:ext cx="1384163" cy="1386661"/>
          </a:xfrm>
          <a:prstGeom prst="rect">
            <a:avLst/>
          </a:prstGeom>
        </p:spPr>
      </p:pic>
      <p:pic>
        <p:nvPicPr>
          <p:cNvPr id="22" name="Picture 21" descr="A blue whale with blue squares on it&#10;&#10;Description automatically generated">
            <a:extLst>
              <a:ext uri="{FF2B5EF4-FFF2-40B4-BE49-F238E27FC236}">
                <a16:creationId xmlns:a16="http://schemas.microsoft.com/office/drawing/2014/main" id="{8C070235-E48F-31E8-D4FA-D7D18C5A02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16492" y="2000050"/>
            <a:ext cx="1410533" cy="992053"/>
          </a:xfrm>
          <a:prstGeom prst="rect">
            <a:avLst/>
          </a:prstGeom>
        </p:spPr>
      </p:pic>
      <p:pic>
        <p:nvPicPr>
          <p:cNvPr id="24" name="Picture 23" descr="A logo of a software developer&#10;&#10;Description automatically generated">
            <a:extLst>
              <a:ext uri="{FF2B5EF4-FFF2-40B4-BE49-F238E27FC236}">
                <a16:creationId xmlns:a16="http://schemas.microsoft.com/office/drawing/2014/main" id="{8AC1C12D-F071-15F7-A91F-FB377E7014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3293" y="1748899"/>
            <a:ext cx="1388444" cy="13884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517F31-2808-A965-C419-87248C1B97BE}"/>
              </a:ext>
            </a:extLst>
          </p:cNvPr>
          <p:cNvSpPr txBox="1"/>
          <p:nvPr/>
        </p:nvSpPr>
        <p:spPr>
          <a:xfrm>
            <a:off x="1362708" y="1272956"/>
            <a:ext cx="2379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Frontend</a:t>
            </a:r>
            <a:endParaRPr lang="en-PH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76529C-632D-1321-6926-899D1ADC848E}"/>
              </a:ext>
            </a:extLst>
          </p:cNvPr>
          <p:cNvSpPr txBox="1"/>
          <p:nvPr/>
        </p:nvSpPr>
        <p:spPr>
          <a:xfrm>
            <a:off x="1331113" y="4700270"/>
            <a:ext cx="2379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Backend + DB</a:t>
            </a:r>
            <a:endParaRPr lang="en-PH" sz="2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661F1A-8EEB-D0DB-4386-5BEFB6FFE851}"/>
              </a:ext>
            </a:extLst>
          </p:cNvPr>
          <p:cNvSpPr txBox="1"/>
          <p:nvPr/>
        </p:nvSpPr>
        <p:spPr>
          <a:xfrm>
            <a:off x="6096000" y="1450336"/>
            <a:ext cx="3572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Communications + Environment</a:t>
            </a:r>
            <a:endParaRPr lang="en-PH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0E4E4E-FC72-52F5-E7CC-A2DFA4A74C72}"/>
              </a:ext>
            </a:extLst>
          </p:cNvPr>
          <p:cNvSpPr txBox="1"/>
          <p:nvPr/>
        </p:nvSpPr>
        <p:spPr>
          <a:xfrm>
            <a:off x="10472271" y="3455475"/>
            <a:ext cx="5830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Hosting</a:t>
            </a:r>
            <a:endParaRPr lang="en-PH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5FA2C2-DA3E-6858-16E4-EE131720146B}"/>
              </a:ext>
            </a:extLst>
          </p:cNvPr>
          <p:cNvSpPr txBox="1"/>
          <p:nvPr/>
        </p:nvSpPr>
        <p:spPr>
          <a:xfrm>
            <a:off x="5903555" y="4721380"/>
            <a:ext cx="2379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Hardware + Cloud</a:t>
            </a:r>
            <a:endParaRPr lang="en-PH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44833-E9E3-0C02-5BA7-E524D7DE2997}"/>
              </a:ext>
            </a:extLst>
          </p:cNvPr>
          <p:cNvSpPr txBox="1"/>
          <p:nvPr/>
        </p:nvSpPr>
        <p:spPr>
          <a:xfrm>
            <a:off x="9012938" y="4721380"/>
            <a:ext cx="1098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OCR</a:t>
            </a:r>
            <a:endParaRPr lang="en-PH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C4AF1-7CB4-9ED5-1062-2A28F59E8EA4}"/>
              </a:ext>
            </a:extLst>
          </p:cNvPr>
          <p:cNvSpPr txBox="1"/>
          <p:nvPr/>
        </p:nvSpPr>
        <p:spPr>
          <a:xfrm>
            <a:off x="10728648" y="4700270"/>
            <a:ext cx="1098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Hosting service</a:t>
            </a:r>
            <a:endParaRPr lang="en-PH" sz="2000"/>
          </a:p>
        </p:txBody>
      </p:sp>
    </p:spTree>
    <p:extLst>
      <p:ext uri="{BB962C8B-B14F-4D97-AF65-F5344CB8AC3E}">
        <p14:creationId xmlns:p14="http://schemas.microsoft.com/office/powerpoint/2010/main" val="2688586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6E39F-6408-1AEA-6396-FA4405409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46CD428-ADEC-DDE7-473A-6E3004811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293" y="46820"/>
            <a:ext cx="7569692" cy="1209940"/>
          </a:xfrm>
        </p:spPr>
        <p:txBody>
          <a:bodyPr>
            <a:noAutofit/>
          </a:bodyPr>
          <a:lstStyle/>
          <a:p>
            <a:r>
              <a:rPr lang="en-US" err="1"/>
              <a:t>GITHub</a:t>
            </a:r>
            <a:r>
              <a:rPr lang="en-US"/>
              <a:t> Repository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6B1A4-9881-9E08-510F-CD2C136AF178}"/>
              </a:ext>
            </a:extLst>
          </p:cNvPr>
          <p:cNvSpPr txBox="1"/>
          <p:nvPr/>
        </p:nvSpPr>
        <p:spPr>
          <a:xfrm>
            <a:off x="3312420" y="5788872"/>
            <a:ext cx="6127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Link: </a:t>
            </a:r>
            <a:r>
              <a:rPr lang="en-US" sz="2000">
                <a:hlinkClick r:id="rId2"/>
              </a:rPr>
              <a:t>https://github.com/APC-SoCIT/APC-2024-2025-T2-10-Chambers-of-the-Burning-Ashes-System</a:t>
            </a:r>
            <a:endParaRPr lang="en-US" sz="2000"/>
          </a:p>
          <a:p>
            <a:endParaRPr lang="en-PH" sz="200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91174A-6433-E849-DA98-8308A849D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13" y="1227703"/>
            <a:ext cx="8172174" cy="439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70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65A34-8CFA-C795-E6A5-F21975066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30E0A313-807A-B921-C7DC-B09613B8E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9596" y="2426448"/>
            <a:ext cx="10134369" cy="1002552"/>
          </a:xfrm>
        </p:spPr>
        <p:txBody>
          <a:bodyPr/>
          <a:lstStyle/>
          <a:p>
            <a:r>
              <a:rPr lang="en-US">
                <a:latin typeface="+mj-lt"/>
              </a:rPr>
              <a:t>Working prototype</a:t>
            </a:r>
          </a:p>
        </p:txBody>
      </p:sp>
    </p:spTree>
    <p:extLst>
      <p:ext uri="{BB962C8B-B14F-4D97-AF65-F5344CB8AC3E}">
        <p14:creationId xmlns:p14="http://schemas.microsoft.com/office/powerpoint/2010/main" val="3076508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77E19-CCAD-C706-711C-4F4005360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>
            <a:extLst>
              <a:ext uri="{FF2B5EF4-FFF2-40B4-BE49-F238E27FC236}">
                <a16:creationId xmlns:a16="http://schemas.microsoft.com/office/drawing/2014/main" id="{75A8E1C9-17E5-65CE-D249-A5A9B3108D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-50" t="6955" r="1"/>
          <a:stretch/>
        </p:blipFill>
        <p:spPr>
          <a:xfrm>
            <a:off x="1136073" y="-1"/>
            <a:ext cx="11055927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75D6E-4844-7D96-6CED-2E263060D19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+mj-lt"/>
              </a:rPr>
              <a:t>Team </a:t>
            </a:r>
            <a:r>
              <a:rPr lang="en-US" err="1">
                <a:solidFill>
                  <a:schemeClr val="bg1"/>
                </a:solidFill>
                <a:latin typeface="+mj-lt"/>
              </a:rPr>
              <a:t>Phishda</a:t>
            </a:r>
            <a:endParaRPr lang="id-ID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87718E-4057-6393-1E21-46CBB6FAD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15790"/>
            <a:ext cx="5810865" cy="2387600"/>
          </a:xfrm>
        </p:spPr>
        <p:txBody>
          <a:bodyPr>
            <a:normAutofit/>
          </a:bodyPr>
          <a:lstStyle/>
          <a:p>
            <a:r>
              <a:rPr lang="en-US"/>
              <a:t>Brief </a:t>
            </a:r>
            <a:br>
              <a:rPr lang="en-US"/>
            </a:br>
            <a:r>
              <a:rPr lang="en-US"/>
              <a:t>summary of </a:t>
            </a:r>
            <a:r>
              <a:rPr lang="en-US" err="1"/>
              <a:t>cbas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32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76BEF-98AF-D52B-B52E-FA19464B5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>
            <a:extLst>
              <a:ext uri="{FF2B5EF4-FFF2-40B4-BE49-F238E27FC236}">
                <a16:creationId xmlns:a16="http://schemas.microsoft.com/office/drawing/2014/main" id="{F1391035-6630-2A6D-95EF-7EDCE00641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-50" t="6955" r="1"/>
          <a:stretch/>
        </p:blipFill>
        <p:spPr>
          <a:xfrm>
            <a:off x="1136073" y="-1"/>
            <a:ext cx="11055927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CF72A0-CA11-4784-46D3-56BFA8D7B72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/>
              <a:t>Team </a:t>
            </a:r>
            <a:r>
              <a:rPr lang="en-US" err="1"/>
              <a:t>phishda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6926E3-0420-79CE-6010-88D3762FD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6156960" cy="2387600"/>
          </a:xfrm>
        </p:spPr>
        <p:txBody>
          <a:bodyPr>
            <a:normAutofit/>
          </a:bodyPr>
          <a:lstStyle/>
          <a:p>
            <a:r>
              <a:rPr lang="en-US"/>
              <a:t>Group </a:t>
            </a:r>
            <a:r>
              <a:rPr lang="en-US" err="1"/>
              <a:t>COntributionS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62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65A34-8CFA-C795-E6A5-F21975066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D5D525-9AD1-B612-E775-7157175C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861" y="812229"/>
            <a:ext cx="9365848" cy="474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56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79A9E-9574-462A-CBE6-A8B483C3A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999C96-1FD1-C50A-81C1-2209652271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78575" y="1517514"/>
            <a:ext cx="7148055" cy="1295943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n-US"/>
              <a:t>The Chambers of the Burning Ashes System is a web-based system meant to help centralize the management and to ensure tracking of vaults .From physical and Excel-based records to a secure, centralized database with integrated backup and encryption features, the parish can enhance better service delivery. 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44DF2E76-B502-BDA9-3B48-71F1E86502B8}"/>
              </a:ext>
            </a:extLst>
          </p:cNvPr>
          <p:cNvSpPr txBox="1">
            <a:spLocks/>
          </p:cNvSpPr>
          <p:nvPr/>
        </p:nvSpPr>
        <p:spPr>
          <a:xfrm>
            <a:off x="5043945" y="4827136"/>
            <a:ext cx="3009116" cy="735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>
              <a:cs typeface="Calibri Light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DFE2148-C2C6-3095-5BAE-CFCFF41C8224}"/>
              </a:ext>
            </a:extLst>
          </p:cNvPr>
          <p:cNvSpPr txBox="1">
            <a:spLocks/>
          </p:cNvSpPr>
          <p:nvPr/>
        </p:nvSpPr>
        <p:spPr>
          <a:xfrm>
            <a:off x="8349206" y="4877707"/>
            <a:ext cx="3373866" cy="634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/>
          </a:p>
        </p:txBody>
      </p:sp>
      <p:pic>
        <p:nvPicPr>
          <p:cNvPr id="3" name="Picture 2" descr="A logo with a bird and a cross&#10;&#10;Description automatically generated">
            <a:extLst>
              <a:ext uri="{FF2B5EF4-FFF2-40B4-BE49-F238E27FC236}">
                <a16:creationId xmlns:a16="http://schemas.microsoft.com/office/drawing/2014/main" id="{6FA1F0E5-66BF-D47F-0580-B4290DFA2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509" y="821941"/>
            <a:ext cx="2244436" cy="2244436"/>
          </a:xfrm>
          <a:prstGeom prst="rect">
            <a:avLst/>
          </a:prstGeom>
        </p:spPr>
      </p:pic>
      <p:pic>
        <p:nvPicPr>
          <p:cNvPr id="8" name="Picture 7" descr="A logo with a fish and a fishing pole&#10;&#10;Description automatically generated">
            <a:extLst>
              <a:ext uri="{FF2B5EF4-FFF2-40B4-BE49-F238E27FC236}">
                <a16:creationId xmlns:a16="http://schemas.microsoft.com/office/drawing/2014/main" id="{20003B51-221C-2D32-2D1D-3CB6718DA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478" y="685754"/>
            <a:ext cx="2244436" cy="22444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DA6EAC-903F-A6F7-A418-F6885B58D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542" y="3368695"/>
            <a:ext cx="11038457" cy="34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10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47FFB-2B94-C7A1-8133-15824CBD9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>
            <a:extLst>
              <a:ext uri="{FF2B5EF4-FFF2-40B4-BE49-F238E27FC236}">
                <a16:creationId xmlns:a16="http://schemas.microsoft.com/office/drawing/2014/main" id="{E99CB72A-EBF1-C941-5B21-5953F12D0C5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-50" t="6955" r="1"/>
          <a:stretch/>
        </p:blipFill>
        <p:spPr>
          <a:xfrm>
            <a:off x="1136073" y="-1"/>
            <a:ext cx="11055927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DAC3B1-FF87-ECE5-FB88-AF736999CA7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+mj-lt"/>
              </a:rPr>
              <a:t>Team </a:t>
            </a:r>
            <a:r>
              <a:rPr lang="en-US" err="1">
                <a:solidFill>
                  <a:schemeClr val="bg1"/>
                </a:solidFill>
                <a:latin typeface="+mj-lt"/>
              </a:rPr>
              <a:t>Phishda</a:t>
            </a:r>
            <a:endParaRPr lang="id-ID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D5CE03-5E5C-5F68-6826-B841B656E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15790"/>
            <a:ext cx="5810865" cy="2387600"/>
          </a:xfrm>
        </p:spPr>
        <p:txBody>
          <a:bodyPr>
            <a:normAutofit/>
          </a:bodyPr>
          <a:lstStyle/>
          <a:p>
            <a:r>
              <a:rPr lang="en-US"/>
              <a:t>Comments matrix</a:t>
            </a:r>
          </a:p>
        </p:txBody>
      </p:sp>
    </p:spTree>
    <p:extLst>
      <p:ext uri="{BB962C8B-B14F-4D97-AF65-F5344CB8AC3E}">
        <p14:creationId xmlns:p14="http://schemas.microsoft.com/office/powerpoint/2010/main" val="2305412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C345D-180A-9144-B029-842A09122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F8BA132-AD70-AFFC-8DFD-7E4918EF8FE6}"/>
              </a:ext>
            </a:extLst>
          </p:cNvPr>
          <p:cNvSpPr txBox="1">
            <a:spLocks/>
          </p:cNvSpPr>
          <p:nvPr/>
        </p:nvSpPr>
        <p:spPr>
          <a:xfrm>
            <a:off x="8349206" y="4877707"/>
            <a:ext cx="3373866" cy="634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45331C-7D6C-A07D-C883-146FFBCD4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558241"/>
              </p:ext>
            </p:extLst>
          </p:nvPr>
        </p:nvGraphicFramePr>
        <p:xfrm>
          <a:off x="3047999" y="1485417"/>
          <a:ext cx="6506047" cy="3392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6047">
                  <a:extLst>
                    <a:ext uri="{9D8B030D-6E8A-4147-A177-3AD203B41FA5}">
                      <a16:colId xmlns:a16="http://schemas.microsoft.com/office/drawing/2014/main" val="4035871214"/>
                    </a:ext>
                  </a:extLst>
                </a:gridCol>
              </a:tblGrid>
              <a:tr h="553133">
                <a:tc>
                  <a:txBody>
                    <a:bodyPr/>
                    <a:lstStyle/>
                    <a:p>
                      <a:r>
                        <a:rPr lang="en-US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84209"/>
                  </a:ext>
                </a:extLst>
              </a:tr>
              <a:tr h="946472">
                <a:tc>
                  <a:txBody>
                    <a:bodyPr/>
                    <a:lstStyle/>
                    <a:p>
                      <a:r>
                        <a:rPr lang="en-US" dirty="0"/>
                        <a:t>Inconsistencies in Data Flow Diagram and Fully-Dressed Use Case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120840"/>
                  </a:ext>
                </a:extLst>
              </a:tr>
              <a:tr h="1339815">
                <a:tc>
                  <a:txBody>
                    <a:bodyPr/>
                    <a:lstStyle/>
                    <a:p>
                      <a:r>
                        <a:rPr lang="en-US" dirty="0"/>
                        <a:t>Level 2 DFD lack data flowing on the lines and there are no triggers to the data stores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972735"/>
                  </a:ext>
                </a:extLst>
              </a:tr>
              <a:tr h="553133">
                <a:tc>
                  <a:txBody>
                    <a:bodyPr/>
                    <a:lstStyle/>
                    <a:p>
                      <a:r>
                        <a:rPr lang="en-US"/>
                        <a:t>Lack of group collaboration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018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922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-50" t="6955" r="1"/>
          <a:stretch/>
        </p:blipFill>
        <p:spPr>
          <a:xfrm>
            <a:off x="1136073" y="-1"/>
            <a:ext cx="11055927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+mj-lt"/>
              </a:rPr>
              <a:t>Team </a:t>
            </a:r>
            <a:r>
              <a:rPr lang="en-US" err="1">
                <a:solidFill>
                  <a:schemeClr val="bg1"/>
                </a:solidFill>
                <a:latin typeface="+mj-lt"/>
              </a:rPr>
              <a:t>Phishda</a:t>
            </a:r>
            <a:endParaRPr lang="id-ID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15790"/>
            <a:ext cx="5810865" cy="2387600"/>
          </a:xfrm>
        </p:spPr>
        <p:txBody>
          <a:bodyPr>
            <a:normAutofit/>
          </a:bodyPr>
          <a:lstStyle/>
          <a:p>
            <a:r>
              <a:rPr lang="en-US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314020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gnifying glass looking at a target&#10;&#10;Description automatically generated">
            <a:extLst>
              <a:ext uri="{FF2B5EF4-FFF2-40B4-BE49-F238E27FC236}">
                <a16:creationId xmlns:a16="http://schemas.microsoft.com/office/drawing/2014/main" id="{761EF2DD-8A55-8130-9E28-01A8A8F80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431" y="1645687"/>
            <a:ext cx="5198641" cy="3405109"/>
          </a:xfrm>
          <a:prstGeom prst="rect">
            <a:avLst/>
          </a:prstGeom>
          <a:noFill/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B3E69B71-5849-7541-ADEA-D19838B3C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4890577" cy="1002552"/>
          </a:xfrm>
        </p:spPr>
        <p:txBody>
          <a:bodyPr anchor="b">
            <a:normAutofit/>
          </a:bodyPr>
          <a:lstStyle/>
          <a:p>
            <a:r>
              <a:rPr lang="en-US"/>
              <a:t>Objectives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71A034-1CDF-8B46-90C5-63321B0C91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en-PH" sz="2400" u="none" strike="noStrike" kern="100">
                <a:effectLst/>
                <a:uFill>
                  <a:solidFill>
                    <a:srgbClr val="000000"/>
                  </a:solidFill>
                </a:uFill>
              </a:rPr>
              <a:t>Develop a system that can accurately track each transaction, and the documents required to acquire an available columbary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PH" sz="2400" u="none" strike="noStrike" kern="100">
                <a:effectLst/>
                <a:uFill>
                  <a:solidFill>
                    <a:srgbClr val="000000"/>
                  </a:solidFill>
                </a:uFill>
              </a:rPr>
              <a:t>Create a platform for customers that will allow them to securely retrieve their columbary information.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PH" sz="2400" u="none" strike="noStrike" kern="100">
                <a:effectLst/>
                <a:uFill>
                  <a:solidFill>
                    <a:srgbClr val="000000"/>
                  </a:solidFill>
                </a:uFill>
              </a:rPr>
              <a:t>Provide an environment where customer data can be backed up digitally.</a:t>
            </a:r>
          </a:p>
          <a:p>
            <a:pPr marL="0" indent="0">
              <a:buNone/>
            </a:pPr>
            <a:endParaRPr lang="en-PH" u="none" strike="noStrike" kern="100">
              <a:effectLst/>
              <a:uFill>
                <a:solidFill>
                  <a:srgbClr val="000000"/>
                </a:solidFill>
              </a:uFill>
            </a:endParaRPr>
          </a:p>
          <a:p>
            <a:pPr marL="457200" indent="-457200">
              <a:buAutoNum type="arabicPeriod"/>
            </a:pPr>
            <a:endParaRPr lang="en-PH" u="none" strike="noStrike" kern="100">
              <a:effectLst/>
              <a:uFill>
                <a:solidFill>
                  <a:srgbClr val="000000"/>
                </a:solidFill>
              </a:uFill>
            </a:endParaRPr>
          </a:p>
          <a:p>
            <a:pPr marL="457200" indent="-457200">
              <a:buAutoNum type="arabicPeriod"/>
            </a:pPr>
            <a:endParaRPr lang="en-PH" u="none" strike="noStrike" kern="100">
              <a:effectLst/>
              <a:uFill>
                <a:solidFill>
                  <a:srgbClr val="000000"/>
                </a:solidFill>
              </a:uFill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ED66A43-26BB-C919-6C08-A59CC42B990D}"/>
              </a:ext>
            </a:extLst>
          </p:cNvPr>
          <p:cNvSpPr txBox="1">
            <a:spLocks/>
          </p:cNvSpPr>
          <p:nvPr/>
        </p:nvSpPr>
        <p:spPr>
          <a:xfrm>
            <a:off x="5043945" y="4827136"/>
            <a:ext cx="3009116" cy="735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>
              <a:cs typeface="Calibri Light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6E1D095-E8C4-C3CC-9C15-CD3A0D417658}"/>
              </a:ext>
            </a:extLst>
          </p:cNvPr>
          <p:cNvSpPr txBox="1">
            <a:spLocks/>
          </p:cNvSpPr>
          <p:nvPr/>
        </p:nvSpPr>
        <p:spPr>
          <a:xfrm>
            <a:off x="8349206" y="4877707"/>
            <a:ext cx="3373866" cy="634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624242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8fac46-70fc-48fe-8e18-44ec1354e457" xsi:nil="true"/>
    <lcf76f155ced4ddcb4097134ff3c332f xmlns="2dd6c597-d6b6-4169-8ace-17ee7e29189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CF01818EA84144B4ECC89FCC1E558C" ma:contentTypeVersion="11" ma:contentTypeDescription="Create a new document." ma:contentTypeScope="" ma:versionID="987fe770bc68c5abf585d2b97a4a74c0">
  <xsd:schema xmlns:xsd="http://www.w3.org/2001/XMLSchema" xmlns:xs="http://www.w3.org/2001/XMLSchema" xmlns:p="http://schemas.microsoft.com/office/2006/metadata/properties" xmlns:ns2="2dd6c597-d6b6-4169-8ace-17ee7e29189b" xmlns:ns3="028fac46-70fc-48fe-8e18-44ec1354e457" targetNamespace="http://schemas.microsoft.com/office/2006/metadata/properties" ma:root="true" ma:fieldsID="7fd904a68f4e3f500a18ba718af00fa2" ns2:_="" ns3:_="">
    <xsd:import namespace="2dd6c597-d6b6-4169-8ace-17ee7e29189b"/>
    <xsd:import namespace="028fac46-70fc-48fe-8e18-44ec1354e4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d6c597-d6b6-4169-8ace-17ee7e2918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af8b06a-778d-4447-b55c-f8813fb4c8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8fac46-70fc-48fe-8e18-44ec1354e45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ae1cb7c-d6ad-4fbf-aad3-5e042dacfe69}" ma:internalName="TaxCatchAll" ma:showField="CatchAllData" ma:web="028fac46-70fc-48fe-8e18-44ec1354e45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B70F93-8CCF-49D3-9BC2-3CCA79A23103}">
  <ds:schemaRefs>
    <ds:schemaRef ds:uri="551f75f8-d578-464f-94a8-8f1a58dce209"/>
    <ds:schemaRef ds:uri="c897576b-5291-4704-8e64-df475346c2a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972B1D9-AD58-4EA5-99BD-5D663C744E76}"/>
</file>

<file path=customXml/itemProps3.xml><?xml version="1.0" encoding="utf-8"?>
<ds:datastoreItem xmlns:ds="http://schemas.openxmlformats.org/officeDocument/2006/customXml" ds:itemID="{33BB8FCD-CAED-4E5F-99E8-C8065B8B31C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</Template>
  <Application>Microsoft Office PowerPoint</Application>
  <PresentationFormat>Widescreen</PresentationFormat>
  <Slides>41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Chambers of the Burning Ashes System (Cbas)</vt:lpstr>
      <vt:lpstr>AGENDA</vt:lpstr>
      <vt:lpstr>Meet the Team</vt:lpstr>
      <vt:lpstr>Brief  summary of cbas</vt:lpstr>
      <vt:lpstr>PowerPoint Presentation</vt:lpstr>
      <vt:lpstr>Comments matrix</vt:lpstr>
      <vt:lpstr>PowerPoint Presentation</vt:lpstr>
      <vt:lpstr>objectives</vt:lpstr>
      <vt:lpstr>Objectives</vt:lpstr>
      <vt:lpstr>Data Flow Diagram</vt:lpstr>
      <vt:lpstr>DATA FLOW Diagram </vt:lpstr>
      <vt:lpstr>DATA FLOW Diagram </vt:lpstr>
      <vt:lpstr>DATA FLOW Diagram </vt:lpstr>
      <vt:lpstr>DATA FLOW Diagram </vt:lpstr>
      <vt:lpstr>DATA FLOW Diagram </vt:lpstr>
      <vt:lpstr>DATA FLOW Diagram </vt:lpstr>
      <vt:lpstr>DATA FLOW Diagram </vt:lpstr>
      <vt:lpstr>DATA FLOW Diagram </vt:lpstr>
      <vt:lpstr>Use case &amp; Fully Dressed</vt:lpstr>
      <vt:lpstr>USE CASE DIAGRAM</vt:lpstr>
      <vt:lpstr>Fully dressed used case</vt:lpstr>
      <vt:lpstr>Fully dressed used case</vt:lpstr>
      <vt:lpstr>Fully dressed used case</vt:lpstr>
      <vt:lpstr>Fully dressed used case</vt:lpstr>
      <vt:lpstr>Fully dressed used case</vt:lpstr>
      <vt:lpstr>Fully dressed used case</vt:lpstr>
      <vt:lpstr>Activity Diagram</vt:lpstr>
      <vt:lpstr>Swimlane</vt:lpstr>
      <vt:lpstr>Swimlane</vt:lpstr>
      <vt:lpstr>Swimlane</vt:lpstr>
      <vt:lpstr>Swimlane</vt:lpstr>
      <vt:lpstr>Swimlane</vt:lpstr>
      <vt:lpstr>Swimlane</vt:lpstr>
      <vt:lpstr>Entity Relationship Diagram</vt:lpstr>
      <vt:lpstr>Entity Relationship Diagram</vt:lpstr>
      <vt:lpstr>Prototype</vt:lpstr>
      <vt:lpstr>Technology Stack</vt:lpstr>
      <vt:lpstr>GITHub Repository</vt:lpstr>
      <vt:lpstr>Working prototype</vt:lpstr>
      <vt:lpstr>Group COntributionS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goes Here</dc:title>
  <dc:creator>Hans Oliver M. Schuck II</dc:creator>
  <cp:revision>373</cp:revision>
  <dcterms:created xsi:type="dcterms:W3CDTF">2021-08-11T05:29:25Z</dcterms:created>
  <dcterms:modified xsi:type="dcterms:W3CDTF">2024-10-28T15:01:49Z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0x01010057CF01818EA84144B4ECC89FCC1E558C</vt:lpwstr>
  </property>
  <property fmtid="{D5CDD505-2E9C-101B-9397-08002B2CF9AE}" pid="3" name="MediaServiceImageTags">
    <vt:lpwstr/>
  </property>
</Properties>
</file>